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6"/>
  </p:notesMasterIdLst>
  <p:handoutMasterIdLst>
    <p:handoutMasterId r:id="rId37"/>
  </p:handoutMasterIdLst>
  <p:sldIdLst>
    <p:sldId id="294" r:id="rId2"/>
    <p:sldId id="308" r:id="rId3"/>
    <p:sldId id="321" r:id="rId4"/>
    <p:sldId id="322" r:id="rId5"/>
    <p:sldId id="323" r:id="rId6"/>
    <p:sldId id="324" r:id="rId7"/>
    <p:sldId id="325" r:id="rId8"/>
    <p:sldId id="326" r:id="rId9"/>
    <p:sldId id="327" r:id="rId10"/>
    <p:sldId id="309" r:id="rId11"/>
    <p:sldId id="328" r:id="rId12"/>
    <p:sldId id="329" r:id="rId13"/>
    <p:sldId id="316" r:id="rId14"/>
    <p:sldId id="330" r:id="rId15"/>
    <p:sldId id="317" r:id="rId16"/>
    <p:sldId id="331" r:id="rId17"/>
    <p:sldId id="318" r:id="rId18"/>
    <p:sldId id="332" r:id="rId19"/>
    <p:sldId id="319" r:id="rId20"/>
    <p:sldId id="333" r:id="rId21"/>
    <p:sldId id="343" r:id="rId22"/>
    <p:sldId id="344" r:id="rId23"/>
    <p:sldId id="346" r:id="rId24"/>
    <p:sldId id="339" r:id="rId25"/>
    <p:sldId id="335" r:id="rId26"/>
    <p:sldId id="336" r:id="rId27"/>
    <p:sldId id="337" r:id="rId28"/>
    <p:sldId id="338" r:id="rId29"/>
    <p:sldId id="340" r:id="rId30"/>
    <p:sldId id="345" r:id="rId31"/>
    <p:sldId id="334" r:id="rId32"/>
    <p:sldId id="342" r:id="rId33"/>
    <p:sldId id="341" r:id="rId34"/>
    <p:sldId id="306" r:id="rId35"/>
  </p:sldIdLst>
  <p:sldSz cx="9144000" cy="6858000" type="screen4x3"/>
  <p:notesSz cx="6797675" cy="9872663"/>
  <p:defaultTextStyle>
    <a:defPPr>
      <a:defRPr lang="de-DE"/>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643" autoAdjust="0"/>
  </p:normalViewPr>
  <p:slideViewPr>
    <p:cSldViewPr>
      <p:cViewPr varScale="1">
        <p:scale>
          <a:sx n="105" d="100"/>
          <a:sy n="105" d="100"/>
        </p:scale>
        <p:origin x="118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820" cy="49395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50253" y="0"/>
            <a:ext cx="2945819" cy="493952"/>
          </a:xfrm>
          <a:prstGeom prst="rect">
            <a:avLst/>
          </a:prstGeom>
        </p:spPr>
        <p:txBody>
          <a:bodyPr vert="horz" lIns="91440" tIns="45720" rIns="91440" bIns="45720" rtlCol="0"/>
          <a:lstStyle>
            <a:lvl1pPr algn="r">
              <a:defRPr sz="1200"/>
            </a:lvl1pPr>
          </a:lstStyle>
          <a:p>
            <a:fld id="{E255FDD7-8B0C-4146-9652-2D405F8E4705}" type="datetimeFigureOut">
              <a:rPr lang="de-DE" smtClean="0"/>
              <a:pPr/>
              <a:t>26.04.2021</a:t>
            </a:fld>
            <a:endParaRPr lang="de-DE"/>
          </a:p>
        </p:txBody>
      </p:sp>
      <p:sp>
        <p:nvSpPr>
          <p:cNvPr id="4" name="Fußzeilenplatzhalter 3"/>
          <p:cNvSpPr>
            <a:spLocks noGrp="1"/>
          </p:cNvSpPr>
          <p:nvPr>
            <p:ph type="ftr" sz="quarter" idx="2"/>
          </p:nvPr>
        </p:nvSpPr>
        <p:spPr>
          <a:xfrm>
            <a:off x="0" y="9377124"/>
            <a:ext cx="2945820" cy="493952"/>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50253" y="9377124"/>
            <a:ext cx="2945819" cy="493952"/>
          </a:xfrm>
          <a:prstGeom prst="rect">
            <a:avLst/>
          </a:prstGeom>
        </p:spPr>
        <p:txBody>
          <a:bodyPr vert="horz" lIns="91440" tIns="45720" rIns="91440" bIns="45720" rtlCol="0" anchor="b"/>
          <a:lstStyle>
            <a:lvl1pPr algn="r">
              <a:defRPr sz="1200"/>
            </a:lvl1pPr>
          </a:lstStyle>
          <a:p>
            <a:fld id="{6859A20C-88C7-4723-992E-F5DB16AE2B41}" type="slidenum">
              <a:rPr lang="de-DE" smtClean="0"/>
              <a:pPr/>
              <a:t>‹Nr.›</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1"/>
            <a:ext cx="2924973" cy="4574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18435" name="Rectangle 3"/>
          <p:cNvSpPr>
            <a:spLocks noGrp="1" noChangeArrowheads="1"/>
          </p:cNvSpPr>
          <p:nvPr>
            <p:ph type="dt" idx="1"/>
          </p:nvPr>
        </p:nvSpPr>
        <p:spPr bwMode="auto">
          <a:xfrm>
            <a:off x="3848649" y="1"/>
            <a:ext cx="2924973" cy="4574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de-DE"/>
          </a:p>
        </p:txBody>
      </p:sp>
      <p:sp>
        <p:nvSpPr>
          <p:cNvPr id="18436" name="Rectangle 4"/>
          <p:cNvSpPr>
            <a:spLocks noGrp="1" noRot="1" noChangeAspect="1" noChangeArrowheads="1" noTextEdit="1"/>
          </p:cNvSpPr>
          <p:nvPr>
            <p:ph type="sldImg" idx="2"/>
          </p:nvPr>
        </p:nvSpPr>
        <p:spPr bwMode="auto">
          <a:xfrm>
            <a:off x="985838" y="762000"/>
            <a:ext cx="4879975" cy="3660775"/>
          </a:xfrm>
          <a:prstGeom prst="rect">
            <a:avLst/>
          </a:prstGeom>
          <a:noFill/>
          <a:ln w="9525">
            <a:solidFill>
              <a:srgbClr val="000000"/>
            </a:solidFill>
            <a:miter lim="800000"/>
            <a:headEnd/>
            <a:tailEnd/>
          </a:ln>
          <a:effectLst/>
        </p:spPr>
      </p:sp>
      <p:sp>
        <p:nvSpPr>
          <p:cNvPr id="18437" name="Rectangle 5"/>
          <p:cNvSpPr>
            <a:spLocks noGrp="1" noChangeArrowheads="1"/>
          </p:cNvSpPr>
          <p:nvPr>
            <p:ph type="body" sz="quarter" idx="3"/>
          </p:nvPr>
        </p:nvSpPr>
        <p:spPr bwMode="auto">
          <a:xfrm>
            <a:off x="923676" y="4726681"/>
            <a:ext cx="5003242" cy="44217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18438" name="Rectangle 6"/>
          <p:cNvSpPr>
            <a:spLocks noGrp="1" noChangeArrowheads="1"/>
          </p:cNvSpPr>
          <p:nvPr>
            <p:ph type="ftr" sz="quarter" idx="4"/>
          </p:nvPr>
        </p:nvSpPr>
        <p:spPr bwMode="auto">
          <a:xfrm>
            <a:off x="0" y="9377125"/>
            <a:ext cx="2924973" cy="4574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18439" name="Rectangle 7"/>
          <p:cNvSpPr>
            <a:spLocks noGrp="1" noChangeArrowheads="1"/>
          </p:cNvSpPr>
          <p:nvPr>
            <p:ph type="sldNum" sz="quarter" idx="5"/>
          </p:nvPr>
        </p:nvSpPr>
        <p:spPr bwMode="auto">
          <a:xfrm>
            <a:off x="3848649" y="9377125"/>
            <a:ext cx="2924973" cy="4574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95F5875-3A8A-4DCB-B396-AB2FD313991E}" type="slidenum">
              <a:rPr lang="de-DE"/>
              <a:pPr/>
              <a:t>‹Nr.›</a:t>
            </a:fld>
            <a:endParaRPr 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2EB0B00D-959B-4F95-A658-F4F573BB749E}" type="slidenum">
              <a:rPr lang="de-DE"/>
              <a:pPr/>
              <a:t>‹Nr.›</a:t>
            </a:fld>
            <a:endParaRPr lang="de-DE"/>
          </a:p>
        </p:txBody>
      </p:sp>
    </p:spTree>
  </p:cSld>
  <p:clrMapOvr>
    <a:masterClrMapping/>
  </p:clrMapOvr>
  <p:transition>
    <p:cover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7C5565D6-DAE7-457D-9990-CC95883105FF}" type="slidenum">
              <a:rPr lang="de-DE"/>
              <a:pPr/>
              <a:t>‹Nr.›</a:t>
            </a:fld>
            <a:endParaRPr lang="de-DE"/>
          </a:p>
        </p:txBody>
      </p:sp>
    </p:spTree>
  </p:cSld>
  <p:clrMapOvr>
    <a:masterClrMapping/>
  </p:clrMapOvr>
  <p:transition>
    <p:cover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609600"/>
            <a:ext cx="1943100" cy="5486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609600"/>
            <a:ext cx="5676900" cy="5486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9C6C10E1-5535-45E6-AFAC-34493406A962}" type="slidenum">
              <a:rPr lang="de-DE"/>
              <a:pPr/>
              <a:t>‹Nr.›</a:t>
            </a:fld>
            <a:endParaRPr lang="de-DE"/>
          </a:p>
        </p:txBody>
      </p:sp>
    </p:spTree>
  </p:cSld>
  <p:clrMapOvr>
    <a:masterClrMapping/>
  </p:clrMapOvr>
  <p:transition>
    <p:cover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1486049C-59A9-49AD-BCC8-613F2FCCBDCB}" type="slidenum">
              <a:rPr lang="de-DE"/>
              <a:pPr/>
              <a:t>‹Nr.›</a:t>
            </a:fld>
            <a:endParaRPr lang="de-DE"/>
          </a:p>
        </p:txBody>
      </p:sp>
    </p:spTree>
  </p:cSld>
  <p:clrMapOvr>
    <a:masterClrMapping/>
  </p:clrMapOvr>
  <p:transition>
    <p:cover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8848549F-A289-4A2D-B73A-AB31FBC5E5CE}" type="slidenum">
              <a:rPr lang="de-DE"/>
              <a:pPr/>
              <a:t>‹Nr.›</a:t>
            </a:fld>
            <a:endParaRPr lang="de-DE"/>
          </a:p>
        </p:txBody>
      </p:sp>
    </p:spTree>
  </p:cSld>
  <p:clrMapOvr>
    <a:masterClrMapping/>
  </p:clrMapOvr>
  <p:transition>
    <p:cover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lvl1pPr>
              <a:defRPr/>
            </a:lvl1pPr>
          </a:lstStyle>
          <a:p>
            <a:endParaRPr lang="de-DE"/>
          </a:p>
        </p:txBody>
      </p:sp>
      <p:sp>
        <p:nvSpPr>
          <p:cNvPr id="6" name="Fußzeilenplatzhalter 5"/>
          <p:cNvSpPr>
            <a:spLocks noGrp="1"/>
          </p:cNvSpPr>
          <p:nvPr>
            <p:ph type="ftr" sz="quarter" idx="11"/>
          </p:nvPr>
        </p:nvSpPr>
        <p:spPr/>
        <p:txBody>
          <a:bodyPr/>
          <a:lstStyle>
            <a:lvl1pPr>
              <a:defRPr/>
            </a:lvl1pPr>
          </a:lstStyle>
          <a:p>
            <a:endParaRPr lang="de-DE"/>
          </a:p>
        </p:txBody>
      </p:sp>
      <p:sp>
        <p:nvSpPr>
          <p:cNvPr id="7" name="Foliennummernplatzhalter 6"/>
          <p:cNvSpPr>
            <a:spLocks noGrp="1"/>
          </p:cNvSpPr>
          <p:nvPr>
            <p:ph type="sldNum" sz="quarter" idx="12"/>
          </p:nvPr>
        </p:nvSpPr>
        <p:spPr/>
        <p:txBody>
          <a:bodyPr/>
          <a:lstStyle>
            <a:lvl1pPr>
              <a:defRPr/>
            </a:lvl1pPr>
          </a:lstStyle>
          <a:p>
            <a:fld id="{BCB8F639-7DCF-48C6-A5AA-5CCF2535280D}" type="slidenum">
              <a:rPr lang="de-DE"/>
              <a:pPr/>
              <a:t>‹Nr.›</a:t>
            </a:fld>
            <a:endParaRPr lang="de-DE"/>
          </a:p>
        </p:txBody>
      </p:sp>
    </p:spTree>
  </p:cSld>
  <p:clrMapOvr>
    <a:masterClrMapping/>
  </p:clrMapOvr>
  <p:transition>
    <p:cover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lvl1pPr>
              <a:defRPr/>
            </a:lvl1pPr>
          </a:lstStyle>
          <a:p>
            <a:endParaRPr lang="de-DE"/>
          </a:p>
        </p:txBody>
      </p:sp>
      <p:sp>
        <p:nvSpPr>
          <p:cNvPr id="8" name="Fußzeilenplatzhalter 7"/>
          <p:cNvSpPr>
            <a:spLocks noGrp="1"/>
          </p:cNvSpPr>
          <p:nvPr>
            <p:ph type="ftr" sz="quarter" idx="11"/>
          </p:nvPr>
        </p:nvSpPr>
        <p:spPr/>
        <p:txBody>
          <a:bodyPr/>
          <a:lstStyle>
            <a:lvl1pPr>
              <a:defRPr/>
            </a:lvl1pPr>
          </a:lstStyle>
          <a:p>
            <a:endParaRPr lang="de-DE"/>
          </a:p>
        </p:txBody>
      </p:sp>
      <p:sp>
        <p:nvSpPr>
          <p:cNvPr id="9" name="Foliennummernplatzhalter 8"/>
          <p:cNvSpPr>
            <a:spLocks noGrp="1"/>
          </p:cNvSpPr>
          <p:nvPr>
            <p:ph type="sldNum" sz="quarter" idx="12"/>
          </p:nvPr>
        </p:nvSpPr>
        <p:spPr/>
        <p:txBody>
          <a:bodyPr/>
          <a:lstStyle>
            <a:lvl1pPr>
              <a:defRPr/>
            </a:lvl1pPr>
          </a:lstStyle>
          <a:p>
            <a:fld id="{AEFCFC85-51CC-470D-959B-0901115A5FE9}" type="slidenum">
              <a:rPr lang="de-DE"/>
              <a:pPr/>
              <a:t>‹Nr.›</a:t>
            </a:fld>
            <a:endParaRPr lang="de-DE"/>
          </a:p>
        </p:txBody>
      </p:sp>
    </p:spTree>
  </p:cSld>
  <p:clrMapOvr>
    <a:masterClrMapping/>
  </p:clrMapOvr>
  <p:transition>
    <p:cover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lvl1pPr>
              <a:defRPr/>
            </a:lvl1pPr>
          </a:lstStyle>
          <a:p>
            <a:endParaRPr lang="de-DE"/>
          </a:p>
        </p:txBody>
      </p:sp>
      <p:sp>
        <p:nvSpPr>
          <p:cNvPr id="4" name="Fußzeilenplatzhalter 3"/>
          <p:cNvSpPr>
            <a:spLocks noGrp="1"/>
          </p:cNvSpPr>
          <p:nvPr>
            <p:ph type="ftr" sz="quarter" idx="11"/>
          </p:nvPr>
        </p:nvSpPr>
        <p:spPr/>
        <p:txBody>
          <a:bodyPr/>
          <a:lstStyle>
            <a:lvl1pPr>
              <a:defRPr/>
            </a:lvl1pPr>
          </a:lstStyle>
          <a:p>
            <a:endParaRPr lang="de-DE"/>
          </a:p>
        </p:txBody>
      </p:sp>
      <p:sp>
        <p:nvSpPr>
          <p:cNvPr id="5" name="Foliennummernplatzhalter 4"/>
          <p:cNvSpPr>
            <a:spLocks noGrp="1"/>
          </p:cNvSpPr>
          <p:nvPr>
            <p:ph type="sldNum" sz="quarter" idx="12"/>
          </p:nvPr>
        </p:nvSpPr>
        <p:spPr/>
        <p:txBody>
          <a:bodyPr/>
          <a:lstStyle>
            <a:lvl1pPr>
              <a:defRPr/>
            </a:lvl1pPr>
          </a:lstStyle>
          <a:p>
            <a:fld id="{292DF73F-78A8-43B5-A3D9-4488CE107DB7}" type="slidenum">
              <a:rPr lang="de-DE"/>
              <a:pPr/>
              <a:t>‹Nr.›</a:t>
            </a:fld>
            <a:endParaRPr lang="de-DE"/>
          </a:p>
        </p:txBody>
      </p:sp>
    </p:spTree>
  </p:cSld>
  <p:clrMapOvr>
    <a:masterClrMapping/>
  </p:clrMapOvr>
  <p:transition>
    <p:cover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endParaRPr lang="de-DE"/>
          </a:p>
        </p:txBody>
      </p:sp>
      <p:sp>
        <p:nvSpPr>
          <p:cNvPr id="3" name="Fußzeilenplatzhalter 2"/>
          <p:cNvSpPr>
            <a:spLocks noGrp="1"/>
          </p:cNvSpPr>
          <p:nvPr>
            <p:ph type="ftr" sz="quarter" idx="11"/>
          </p:nvPr>
        </p:nvSpPr>
        <p:spPr/>
        <p:txBody>
          <a:bodyPr/>
          <a:lstStyle>
            <a:lvl1pPr>
              <a:defRPr/>
            </a:lvl1pPr>
          </a:lstStyle>
          <a:p>
            <a:endParaRPr lang="de-DE"/>
          </a:p>
        </p:txBody>
      </p:sp>
      <p:sp>
        <p:nvSpPr>
          <p:cNvPr id="4" name="Foliennummernplatzhalter 3"/>
          <p:cNvSpPr>
            <a:spLocks noGrp="1"/>
          </p:cNvSpPr>
          <p:nvPr>
            <p:ph type="sldNum" sz="quarter" idx="12"/>
          </p:nvPr>
        </p:nvSpPr>
        <p:spPr/>
        <p:txBody>
          <a:bodyPr/>
          <a:lstStyle>
            <a:lvl1pPr>
              <a:defRPr/>
            </a:lvl1pPr>
          </a:lstStyle>
          <a:p>
            <a:fld id="{930D1A4C-3AC6-4D1F-BAF8-E1B9DEC48037}" type="slidenum">
              <a:rPr lang="de-DE"/>
              <a:pPr/>
              <a:t>‹Nr.›</a:t>
            </a:fld>
            <a:endParaRPr lang="de-DE"/>
          </a:p>
        </p:txBody>
      </p:sp>
    </p:spTree>
  </p:cSld>
  <p:clrMapOvr>
    <a:masterClrMapping/>
  </p:clrMapOvr>
  <p:transition>
    <p:cover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p>
        </p:txBody>
      </p:sp>
      <p:sp>
        <p:nvSpPr>
          <p:cNvPr id="6" name="Fußzeilenplatzhalter 5"/>
          <p:cNvSpPr>
            <a:spLocks noGrp="1"/>
          </p:cNvSpPr>
          <p:nvPr>
            <p:ph type="ftr" sz="quarter" idx="11"/>
          </p:nvPr>
        </p:nvSpPr>
        <p:spPr/>
        <p:txBody>
          <a:bodyPr/>
          <a:lstStyle>
            <a:lvl1pPr>
              <a:defRPr/>
            </a:lvl1pPr>
          </a:lstStyle>
          <a:p>
            <a:endParaRPr lang="de-DE"/>
          </a:p>
        </p:txBody>
      </p:sp>
      <p:sp>
        <p:nvSpPr>
          <p:cNvPr id="7" name="Foliennummernplatzhalter 6"/>
          <p:cNvSpPr>
            <a:spLocks noGrp="1"/>
          </p:cNvSpPr>
          <p:nvPr>
            <p:ph type="sldNum" sz="quarter" idx="12"/>
          </p:nvPr>
        </p:nvSpPr>
        <p:spPr/>
        <p:txBody>
          <a:bodyPr/>
          <a:lstStyle>
            <a:lvl1pPr>
              <a:defRPr/>
            </a:lvl1pPr>
          </a:lstStyle>
          <a:p>
            <a:fld id="{E5970662-8C65-4955-A95E-E930A9BF99E1}" type="slidenum">
              <a:rPr lang="de-DE"/>
              <a:pPr/>
              <a:t>‹Nr.›</a:t>
            </a:fld>
            <a:endParaRPr lang="de-DE"/>
          </a:p>
        </p:txBody>
      </p:sp>
    </p:spTree>
  </p:cSld>
  <p:clrMapOvr>
    <a:masterClrMapping/>
  </p:clrMapOvr>
  <p:transition>
    <p:cover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p>
        </p:txBody>
      </p:sp>
      <p:sp>
        <p:nvSpPr>
          <p:cNvPr id="6" name="Fußzeilenplatzhalter 5"/>
          <p:cNvSpPr>
            <a:spLocks noGrp="1"/>
          </p:cNvSpPr>
          <p:nvPr>
            <p:ph type="ftr" sz="quarter" idx="11"/>
          </p:nvPr>
        </p:nvSpPr>
        <p:spPr/>
        <p:txBody>
          <a:bodyPr/>
          <a:lstStyle>
            <a:lvl1pPr>
              <a:defRPr/>
            </a:lvl1pPr>
          </a:lstStyle>
          <a:p>
            <a:endParaRPr lang="de-DE"/>
          </a:p>
        </p:txBody>
      </p:sp>
      <p:sp>
        <p:nvSpPr>
          <p:cNvPr id="7" name="Foliennummernplatzhalter 6"/>
          <p:cNvSpPr>
            <a:spLocks noGrp="1"/>
          </p:cNvSpPr>
          <p:nvPr>
            <p:ph type="sldNum" sz="quarter" idx="12"/>
          </p:nvPr>
        </p:nvSpPr>
        <p:spPr/>
        <p:txBody>
          <a:bodyPr/>
          <a:lstStyle>
            <a:lvl1pPr>
              <a:defRPr/>
            </a:lvl1pPr>
          </a:lstStyle>
          <a:p>
            <a:fld id="{0ED9E48E-A1D2-45F8-BE89-090D831A83C6}" type="slidenum">
              <a:rPr lang="de-DE"/>
              <a:pPr/>
              <a:t>‹Nr.›</a:t>
            </a:fld>
            <a:endParaRPr lang="de-DE"/>
          </a:p>
        </p:txBody>
      </p:sp>
    </p:spTree>
  </p:cSld>
  <p:clrMapOvr>
    <a:masterClrMapping/>
  </p:clrMapOvr>
  <p:transition>
    <p:cover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5E9EFF"/>
            </a:gs>
            <a:gs pos="39999">
              <a:srgbClr val="85C2FF"/>
            </a:gs>
            <a:gs pos="70000">
              <a:srgbClr val="C4D6EB"/>
            </a:gs>
            <a:gs pos="100000">
              <a:srgbClr val="FFEBFA"/>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de-DE" smtClean="0"/>
              <a:t>Klicken Sie, um das Titelformat zu bearbeiten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de-DE"/>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de-DE"/>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EDCCF21-F52A-4CFC-BFE7-5B8E98F4DC4B}" type="slidenum">
              <a:rPr lang="de-DE"/>
              <a:pPr/>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cover dir="d"/>
  </p:transition>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eaLnBrk="0" fontAlgn="base" hangingPunct="0">
        <a:spcBef>
          <a:spcPct val="0"/>
        </a:spcBef>
        <a:spcAft>
          <a:spcPct val="0"/>
        </a:spcAft>
        <a:defRPr sz="4400">
          <a:solidFill>
            <a:schemeClr val="tx2"/>
          </a:solidFill>
          <a:latin typeface="Times New Roman" charset="0"/>
        </a:defRPr>
      </a:lvl6pPr>
      <a:lvl7pPr marL="914400" algn="ctr" rtl="0" eaLnBrk="0" fontAlgn="base" hangingPunct="0">
        <a:spcBef>
          <a:spcPct val="0"/>
        </a:spcBef>
        <a:spcAft>
          <a:spcPct val="0"/>
        </a:spcAft>
        <a:defRPr sz="4400">
          <a:solidFill>
            <a:schemeClr val="tx2"/>
          </a:solidFill>
          <a:latin typeface="Times New Roman" charset="0"/>
        </a:defRPr>
      </a:lvl7pPr>
      <a:lvl8pPr marL="1371600" algn="ctr" rtl="0" eaLnBrk="0" fontAlgn="base" hangingPunct="0">
        <a:spcBef>
          <a:spcPct val="0"/>
        </a:spcBef>
        <a:spcAft>
          <a:spcPct val="0"/>
        </a:spcAft>
        <a:defRPr sz="4400">
          <a:solidFill>
            <a:schemeClr val="tx2"/>
          </a:solidFill>
          <a:latin typeface="Times New Roman" charset="0"/>
        </a:defRPr>
      </a:lvl8pPr>
      <a:lvl9pPr marL="1828800" algn="ctr" rtl="0" eaLnBrk="0" fontAlgn="base" hangingPunct="0">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7" name="Text Box 5"/>
          <p:cNvSpPr txBox="1">
            <a:spLocks noChangeArrowheads="1"/>
          </p:cNvSpPr>
          <p:nvPr/>
        </p:nvSpPr>
        <p:spPr bwMode="auto">
          <a:xfrm>
            <a:off x="1619672" y="54868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2" name="Text Box 10"/>
          <p:cNvSpPr txBox="1">
            <a:spLocks noChangeArrowheads="1"/>
          </p:cNvSpPr>
          <p:nvPr/>
        </p:nvSpPr>
        <p:spPr bwMode="auto">
          <a:xfrm>
            <a:off x="886361" y="404664"/>
            <a:ext cx="7467600" cy="5816977"/>
          </a:xfrm>
          <a:prstGeom prst="rect">
            <a:avLst/>
          </a:prstGeom>
          <a:noFill/>
          <a:ln w="9525">
            <a:noFill/>
            <a:miter lim="800000"/>
            <a:headEnd/>
            <a:tailEnd/>
          </a:ln>
          <a:effectLst/>
        </p:spPr>
        <p:txBody>
          <a:bodyPr>
            <a:spAutoFit/>
          </a:bodyPr>
          <a:lstStyle/>
          <a:p>
            <a:pPr algn="ctr">
              <a:spcBef>
                <a:spcPct val="50000"/>
              </a:spcBef>
            </a:pPr>
            <a:endParaRPr lang="de-DE" sz="4000" b="1" u="sng" dirty="0" smtClean="0"/>
          </a:p>
          <a:p>
            <a:pPr algn="ctr">
              <a:spcBef>
                <a:spcPct val="50000"/>
              </a:spcBef>
            </a:pPr>
            <a:r>
              <a:rPr lang="de-DE" sz="4000" b="1" dirty="0" smtClean="0"/>
              <a:t>Richtlinien zur Sportförderung des Marktes Garmisch-Partenkirchen </a:t>
            </a:r>
          </a:p>
          <a:p>
            <a:pPr algn="ctr">
              <a:spcBef>
                <a:spcPct val="50000"/>
              </a:spcBef>
            </a:pPr>
            <a:r>
              <a:rPr lang="de-DE" sz="4000" b="1" dirty="0" smtClean="0"/>
              <a:t>(-Sportförderrichtlinien-)</a:t>
            </a:r>
          </a:p>
          <a:p>
            <a:pPr algn="ctr">
              <a:spcBef>
                <a:spcPct val="50000"/>
              </a:spcBef>
            </a:pPr>
            <a:r>
              <a:rPr lang="de-DE" sz="4000" b="1" dirty="0" smtClean="0"/>
              <a:t>gültig ab 01.01.2016</a:t>
            </a:r>
          </a:p>
          <a:p>
            <a:pPr algn="ctr">
              <a:spcBef>
                <a:spcPct val="50000"/>
              </a:spcBef>
            </a:pPr>
            <a:r>
              <a:rPr lang="de-DE" b="1" dirty="0" smtClean="0"/>
              <a:t>geändert durch Beschlüsse vom </a:t>
            </a:r>
          </a:p>
          <a:p>
            <a:pPr algn="ctr">
              <a:spcBef>
                <a:spcPct val="50000"/>
              </a:spcBef>
            </a:pPr>
            <a:r>
              <a:rPr lang="de-DE" b="1" dirty="0" smtClean="0"/>
              <a:t>25.01.2017 und 24.09.2020</a:t>
            </a:r>
            <a:endParaRPr lang="de-DE" dirty="0"/>
          </a:p>
        </p:txBody>
      </p:sp>
      <p:sp>
        <p:nvSpPr>
          <p:cNvPr id="15" name="Textfeld 14"/>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8" name="Foliennummernplatzhalter 7"/>
          <p:cNvSpPr>
            <a:spLocks noGrp="1"/>
          </p:cNvSpPr>
          <p:nvPr>
            <p:ph type="sldNum" sz="quarter" idx="12"/>
          </p:nvPr>
        </p:nvSpPr>
        <p:spPr/>
        <p:txBody>
          <a:bodyPr/>
          <a:lstStyle/>
          <a:p>
            <a:fld id="{930D1A4C-3AC6-4D1F-BAF8-E1B9DEC48037}" type="slidenum">
              <a:rPr lang="de-DE" smtClean="0"/>
              <a:pPr/>
              <a:t>1</a:t>
            </a:fld>
            <a:endParaRPr lang="de-DE"/>
          </a:p>
        </p:txBody>
      </p:sp>
    </p:spTree>
  </p:cSld>
  <p:clrMapOvr>
    <a:masterClrMapping/>
  </p:clrMapOvr>
  <p:transition>
    <p:cover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1026" name="Picture 2"/>
          <p:cNvPicPr>
            <a:picLocks noChangeAspect="1" noChangeArrowheads="1"/>
          </p:cNvPicPr>
          <p:nvPr/>
        </p:nvPicPr>
        <p:blipFill>
          <a:blip r:embed="rId3" cstate="print"/>
          <a:srcRect/>
          <a:stretch>
            <a:fillRect/>
          </a:stretch>
        </p:blipFill>
        <p:spPr bwMode="auto">
          <a:xfrm>
            <a:off x="611559" y="4794004"/>
            <a:ext cx="2592289" cy="1371300"/>
          </a:xfrm>
          <a:prstGeom prst="rect">
            <a:avLst/>
          </a:prstGeom>
          <a:noFill/>
          <a:ln w="9525">
            <a:noFill/>
            <a:miter lim="800000"/>
            <a:headEnd/>
            <a:tailEnd/>
          </a:ln>
          <a:effectLst/>
        </p:spPr>
      </p:pic>
      <p:pic>
        <p:nvPicPr>
          <p:cNvPr id="10" name="Picture 2"/>
          <p:cNvPicPr>
            <a:picLocks noChangeAspect="1" noChangeArrowheads="1"/>
          </p:cNvPicPr>
          <p:nvPr/>
        </p:nvPicPr>
        <p:blipFill>
          <a:blip r:embed="rId3" cstate="print"/>
          <a:srcRect/>
          <a:stretch>
            <a:fillRect/>
          </a:stretch>
        </p:blipFill>
        <p:spPr bwMode="auto">
          <a:xfrm flipH="1">
            <a:off x="5580112" y="4797152"/>
            <a:ext cx="2592288" cy="1347172"/>
          </a:xfrm>
          <a:prstGeom prst="rect">
            <a:avLst/>
          </a:prstGeom>
          <a:noFill/>
          <a:ln w="9525">
            <a:noFill/>
            <a:miter lim="800000"/>
            <a:headEnd/>
            <a:tailEnd/>
          </a:ln>
          <a:effectLst/>
        </p:spPr>
      </p:pic>
      <p:sp>
        <p:nvSpPr>
          <p:cNvPr id="11" name="Textfeld 10"/>
          <p:cNvSpPr txBox="1"/>
          <p:nvPr/>
        </p:nvSpPr>
        <p:spPr>
          <a:xfrm>
            <a:off x="755576" y="5373216"/>
            <a:ext cx="1368152" cy="584775"/>
          </a:xfrm>
          <a:prstGeom prst="rect">
            <a:avLst/>
          </a:prstGeom>
          <a:noFill/>
        </p:spPr>
        <p:txBody>
          <a:bodyPr wrap="square" rtlCol="0">
            <a:spAutoFit/>
          </a:bodyPr>
          <a:lstStyle/>
          <a:p>
            <a:r>
              <a:rPr lang="de-DE" sz="1600" dirty="0" smtClean="0"/>
              <a:t>Allg. Vereins-</a:t>
            </a:r>
            <a:r>
              <a:rPr lang="de-DE" sz="1600" dirty="0" err="1" smtClean="0"/>
              <a:t>förderung</a:t>
            </a:r>
            <a:endParaRPr lang="de-DE" sz="1600" dirty="0"/>
          </a:p>
        </p:txBody>
      </p:sp>
      <p:sp>
        <p:nvSpPr>
          <p:cNvPr id="14" name="Textfeld 13"/>
          <p:cNvSpPr txBox="1"/>
          <p:nvPr/>
        </p:nvSpPr>
        <p:spPr>
          <a:xfrm>
            <a:off x="6804248" y="5373216"/>
            <a:ext cx="1440160" cy="584775"/>
          </a:xfrm>
          <a:prstGeom prst="rect">
            <a:avLst/>
          </a:prstGeom>
          <a:noFill/>
        </p:spPr>
        <p:txBody>
          <a:bodyPr wrap="square" rtlCol="0">
            <a:spAutoFit/>
          </a:bodyPr>
          <a:lstStyle/>
          <a:p>
            <a:r>
              <a:rPr lang="de-DE" sz="1600" dirty="0" smtClean="0"/>
              <a:t>Sonder-</a:t>
            </a:r>
            <a:r>
              <a:rPr lang="de-DE" sz="1600" dirty="0" err="1" smtClean="0"/>
              <a:t>förderung</a:t>
            </a:r>
            <a:endParaRPr lang="de-DE" sz="1600" dirty="0"/>
          </a:p>
        </p:txBody>
      </p:sp>
      <p:sp>
        <p:nvSpPr>
          <p:cNvPr id="22" name="Textfeld 21"/>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24" name="Rechteck 23"/>
          <p:cNvSpPr/>
          <p:nvPr/>
        </p:nvSpPr>
        <p:spPr>
          <a:xfrm>
            <a:off x="539552" y="1412776"/>
            <a:ext cx="7848872" cy="3462486"/>
          </a:xfrm>
          <a:prstGeom prst="rect">
            <a:avLst/>
          </a:prstGeom>
        </p:spPr>
        <p:txBody>
          <a:bodyPr wrap="square">
            <a:spAutoFit/>
          </a:bodyPr>
          <a:lstStyle/>
          <a:p>
            <a:pPr marL="457200" indent="-457200">
              <a:buAutoNum type="arabicPeriod" startAt="2"/>
              <a:tabLst>
                <a:tab pos="447675" algn="l"/>
              </a:tabLst>
            </a:pPr>
            <a:r>
              <a:rPr lang="de-DE" b="1" dirty="0" smtClean="0"/>
              <a:t>Welche Förderungen können die örtlichen Sportvereine erhalten? </a:t>
            </a:r>
          </a:p>
          <a:p>
            <a:pPr marL="457200" indent="-457200">
              <a:tabLst>
                <a:tab pos="447675" algn="l"/>
              </a:tabLst>
            </a:pPr>
            <a:endParaRPr lang="de-DE" sz="500" b="1" dirty="0" smtClean="0"/>
          </a:p>
          <a:p>
            <a:pPr>
              <a:tabLst>
                <a:tab pos="0" algn="l"/>
              </a:tabLst>
            </a:pPr>
            <a:endParaRPr lang="de-DE" sz="600" dirty="0" smtClean="0"/>
          </a:p>
          <a:p>
            <a:pPr>
              <a:tabLst>
                <a:tab pos="0" algn="l"/>
              </a:tabLst>
            </a:pPr>
            <a:r>
              <a:rPr lang="de-DE" sz="2000" dirty="0" smtClean="0"/>
              <a:t>Der Markt stellt jährlich Fördermittel im Wege des Haushaltsverfahrens für verschiedene Förderungen bereit. Die Fördermittel der Allg. Vereins-</a:t>
            </a:r>
            <a:r>
              <a:rPr lang="de-DE" sz="2000" dirty="0" err="1" smtClean="0"/>
              <a:t>förderung</a:t>
            </a:r>
            <a:r>
              <a:rPr lang="de-DE" sz="2000" dirty="0" smtClean="0"/>
              <a:t> werden dabei komplett an die antragstellenden Vereine ausgeschüttet. </a:t>
            </a:r>
          </a:p>
          <a:p>
            <a:pPr>
              <a:tabLst>
                <a:tab pos="0" algn="l"/>
              </a:tabLst>
            </a:pPr>
            <a:r>
              <a:rPr lang="de-DE" sz="2000" dirty="0" smtClean="0"/>
              <a:t>Daneben wird ein Sonderfördertopf gebildet, aus welchem Anträge auf Förderung für besonders begründete Einzel- und Sonderfälle nach Behandlung und Entscheidung der jeweils zuständigen Organe und Gremien des Marktes bewilligt werden können. </a:t>
            </a:r>
          </a:p>
        </p:txBody>
      </p:sp>
      <p:sp>
        <p:nvSpPr>
          <p:cNvPr id="15" name="Foliennummernplatzhalter 14"/>
          <p:cNvSpPr>
            <a:spLocks noGrp="1"/>
          </p:cNvSpPr>
          <p:nvPr>
            <p:ph type="sldNum" sz="quarter" idx="12"/>
          </p:nvPr>
        </p:nvSpPr>
        <p:spPr/>
        <p:txBody>
          <a:bodyPr/>
          <a:lstStyle/>
          <a:p>
            <a:fld id="{930D1A4C-3AC6-4D1F-BAF8-E1B9DEC48037}" type="slidenum">
              <a:rPr lang="de-DE" smtClean="0"/>
              <a:pPr/>
              <a:t>10</a:t>
            </a:fld>
            <a:endParaRPr lang="de-DE"/>
          </a:p>
        </p:txBody>
      </p:sp>
    </p:spTree>
  </p:cSld>
  <p:clrMapOvr>
    <a:masterClrMapping/>
  </p:clrMapOvr>
  <p:transition>
    <p:cover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1026" name="Picture 2"/>
          <p:cNvPicPr>
            <a:picLocks noChangeAspect="1" noChangeArrowheads="1"/>
          </p:cNvPicPr>
          <p:nvPr/>
        </p:nvPicPr>
        <p:blipFill>
          <a:blip r:embed="rId3" cstate="print"/>
          <a:srcRect/>
          <a:stretch>
            <a:fillRect/>
          </a:stretch>
        </p:blipFill>
        <p:spPr bwMode="auto">
          <a:xfrm>
            <a:off x="683568" y="2420888"/>
            <a:ext cx="3675323" cy="1944216"/>
          </a:xfrm>
          <a:prstGeom prst="rect">
            <a:avLst/>
          </a:prstGeom>
          <a:noFill/>
          <a:ln w="9525">
            <a:noFill/>
            <a:miter lim="800000"/>
            <a:headEnd/>
            <a:tailEnd/>
          </a:ln>
          <a:effectLst/>
        </p:spPr>
      </p:pic>
      <p:pic>
        <p:nvPicPr>
          <p:cNvPr id="10" name="Picture 2"/>
          <p:cNvPicPr>
            <a:picLocks noChangeAspect="1" noChangeArrowheads="1"/>
          </p:cNvPicPr>
          <p:nvPr/>
        </p:nvPicPr>
        <p:blipFill>
          <a:blip r:embed="rId3" cstate="print"/>
          <a:srcRect/>
          <a:stretch>
            <a:fillRect/>
          </a:stretch>
        </p:blipFill>
        <p:spPr bwMode="auto">
          <a:xfrm flipH="1">
            <a:off x="4788024" y="2420888"/>
            <a:ext cx="3741148" cy="1944216"/>
          </a:xfrm>
          <a:prstGeom prst="rect">
            <a:avLst/>
          </a:prstGeom>
          <a:noFill/>
          <a:ln w="9525">
            <a:noFill/>
            <a:miter lim="800000"/>
            <a:headEnd/>
            <a:tailEnd/>
          </a:ln>
          <a:effectLst/>
        </p:spPr>
      </p:pic>
      <p:sp>
        <p:nvSpPr>
          <p:cNvPr id="11" name="Textfeld 10"/>
          <p:cNvSpPr txBox="1"/>
          <p:nvPr/>
        </p:nvSpPr>
        <p:spPr>
          <a:xfrm>
            <a:off x="899592" y="3068960"/>
            <a:ext cx="1440160" cy="1200329"/>
          </a:xfrm>
          <a:prstGeom prst="rect">
            <a:avLst/>
          </a:prstGeom>
          <a:noFill/>
        </p:spPr>
        <p:txBody>
          <a:bodyPr wrap="square" rtlCol="0">
            <a:spAutoFit/>
          </a:bodyPr>
          <a:lstStyle/>
          <a:p>
            <a:r>
              <a:rPr lang="de-DE" dirty="0" smtClean="0"/>
              <a:t>Allg. Vereins-</a:t>
            </a:r>
            <a:r>
              <a:rPr lang="de-DE" dirty="0" err="1" smtClean="0"/>
              <a:t>förderung</a:t>
            </a:r>
            <a:endParaRPr lang="de-DE" dirty="0"/>
          </a:p>
        </p:txBody>
      </p:sp>
      <p:sp>
        <p:nvSpPr>
          <p:cNvPr id="14" name="Textfeld 13"/>
          <p:cNvSpPr txBox="1"/>
          <p:nvPr/>
        </p:nvSpPr>
        <p:spPr>
          <a:xfrm>
            <a:off x="6732240" y="3212976"/>
            <a:ext cx="1440160" cy="830997"/>
          </a:xfrm>
          <a:prstGeom prst="rect">
            <a:avLst/>
          </a:prstGeom>
          <a:noFill/>
        </p:spPr>
        <p:txBody>
          <a:bodyPr wrap="square" rtlCol="0">
            <a:spAutoFit/>
          </a:bodyPr>
          <a:lstStyle/>
          <a:p>
            <a:r>
              <a:rPr lang="de-DE" dirty="0" smtClean="0"/>
              <a:t>Sonder-</a:t>
            </a:r>
            <a:r>
              <a:rPr lang="de-DE" dirty="0" err="1" smtClean="0"/>
              <a:t>förderung</a:t>
            </a:r>
            <a:endParaRPr lang="de-DE" dirty="0"/>
          </a:p>
        </p:txBody>
      </p:sp>
      <p:sp>
        <p:nvSpPr>
          <p:cNvPr id="15" name="Textfeld 14"/>
          <p:cNvSpPr txBox="1"/>
          <p:nvPr/>
        </p:nvSpPr>
        <p:spPr>
          <a:xfrm>
            <a:off x="755576" y="3717032"/>
            <a:ext cx="2897332" cy="2677656"/>
          </a:xfrm>
          <a:prstGeom prst="rect">
            <a:avLst/>
          </a:prstGeom>
          <a:noFill/>
        </p:spPr>
        <p:txBody>
          <a:bodyPr wrap="none" rtlCol="0">
            <a:spAutoFit/>
          </a:bodyPr>
          <a:lstStyle/>
          <a:p>
            <a:endParaRPr lang="de-DE" dirty="0" smtClean="0"/>
          </a:p>
          <a:p>
            <a:endParaRPr lang="de-DE" dirty="0" smtClean="0"/>
          </a:p>
          <a:p>
            <a:r>
              <a:rPr lang="de-DE" dirty="0" smtClean="0"/>
              <a:t>Jubiläumszuschuss</a:t>
            </a:r>
          </a:p>
          <a:p>
            <a:r>
              <a:rPr lang="de-DE" dirty="0" smtClean="0"/>
              <a:t>Jugendzuschuss</a:t>
            </a:r>
          </a:p>
          <a:p>
            <a:r>
              <a:rPr lang="de-DE" dirty="0" smtClean="0"/>
              <a:t>Übungsleiterzuschuss</a:t>
            </a:r>
          </a:p>
          <a:p>
            <a:r>
              <a:rPr lang="de-DE" dirty="0" smtClean="0"/>
              <a:t>Allg. Vereinszuschuss</a:t>
            </a:r>
          </a:p>
          <a:p>
            <a:endParaRPr lang="de-DE" dirty="0"/>
          </a:p>
        </p:txBody>
      </p:sp>
      <p:sp>
        <p:nvSpPr>
          <p:cNvPr id="16" name="Textfeld 15"/>
          <p:cNvSpPr txBox="1"/>
          <p:nvPr/>
        </p:nvSpPr>
        <p:spPr>
          <a:xfrm>
            <a:off x="4932040" y="3717032"/>
            <a:ext cx="3600400" cy="1938992"/>
          </a:xfrm>
          <a:prstGeom prst="rect">
            <a:avLst/>
          </a:prstGeom>
          <a:noFill/>
        </p:spPr>
        <p:txBody>
          <a:bodyPr wrap="square" rtlCol="0">
            <a:spAutoFit/>
          </a:bodyPr>
          <a:lstStyle/>
          <a:p>
            <a:endParaRPr lang="de-DE" dirty="0" smtClean="0"/>
          </a:p>
          <a:p>
            <a:endParaRPr lang="de-DE" dirty="0" smtClean="0"/>
          </a:p>
          <a:p>
            <a:r>
              <a:rPr lang="de-DE" dirty="0" smtClean="0"/>
              <a:t>Sonderzuschüsse</a:t>
            </a:r>
          </a:p>
          <a:p>
            <a:endParaRPr lang="de-DE" dirty="0" smtClean="0"/>
          </a:p>
          <a:p>
            <a:endParaRPr lang="de-DE" dirty="0" smtClean="0"/>
          </a:p>
        </p:txBody>
      </p:sp>
      <p:sp>
        <p:nvSpPr>
          <p:cNvPr id="22" name="Textfeld 21"/>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24" name="Rechteck 23"/>
          <p:cNvSpPr/>
          <p:nvPr/>
        </p:nvSpPr>
        <p:spPr>
          <a:xfrm>
            <a:off x="539552" y="1412776"/>
            <a:ext cx="7848872" cy="830997"/>
          </a:xfrm>
          <a:prstGeom prst="rect">
            <a:avLst/>
          </a:prstGeom>
        </p:spPr>
        <p:txBody>
          <a:bodyPr wrap="square">
            <a:spAutoFit/>
          </a:bodyPr>
          <a:lstStyle/>
          <a:p>
            <a:pPr marL="457200" indent="-457200">
              <a:buAutoNum type="arabicPeriod" startAt="2"/>
              <a:tabLst>
                <a:tab pos="447675" algn="l"/>
              </a:tabLst>
            </a:pPr>
            <a:r>
              <a:rPr lang="de-DE" b="1" dirty="0" smtClean="0"/>
              <a:t>Welche Förderungen können die örtlichen Sportvereine erhalten? </a:t>
            </a:r>
          </a:p>
        </p:txBody>
      </p:sp>
      <p:sp>
        <p:nvSpPr>
          <p:cNvPr id="17" name="Foliennummernplatzhalter 16"/>
          <p:cNvSpPr>
            <a:spLocks noGrp="1"/>
          </p:cNvSpPr>
          <p:nvPr>
            <p:ph type="sldNum" sz="quarter" idx="12"/>
          </p:nvPr>
        </p:nvSpPr>
        <p:spPr/>
        <p:txBody>
          <a:bodyPr/>
          <a:lstStyle/>
          <a:p>
            <a:fld id="{930D1A4C-3AC6-4D1F-BAF8-E1B9DEC48037}" type="slidenum">
              <a:rPr lang="de-DE" smtClean="0"/>
              <a:pPr/>
              <a:t>11</a:t>
            </a:fld>
            <a:endParaRPr lang="de-DE"/>
          </a:p>
        </p:txBody>
      </p:sp>
    </p:spTree>
  </p:cSld>
  <p:clrMapOvr>
    <a:masterClrMapping/>
  </p:clrMapOvr>
  <p:transition>
    <p:cover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1026" name="Picture 2"/>
          <p:cNvPicPr>
            <a:picLocks noChangeAspect="1" noChangeArrowheads="1"/>
          </p:cNvPicPr>
          <p:nvPr/>
        </p:nvPicPr>
        <p:blipFill>
          <a:blip r:embed="rId3" cstate="print"/>
          <a:srcRect/>
          <a:stretch>
            <a:fillRect/>
          </a:stretch>
        </p:blipFill>
        <p:spPr bwMode="auto">
          <a:xfrm>
            <a:off x="3347864" y="1772816"/>
            <a:ext cx="2177969" cy="1152128"/>
          </a:xfrm>
          <a:prstGeom prst="rect">
            <a:avLst/>
          </a:prstGeom>
          <a:noFill/>
          <a:ln w="9525">
            <a:noFill/>
            <a:miter lim="800000"/>
            <a:headEnd/>
            <a:tailEnd/>
          </a:ln>
          <a:effectLst/>
        </p:spPr>
      </p:pic>
      <p:sp>
        <p:nvSpPr>
          <p:cNvPr id="11" name="Textfeld 10"/>
          <p:cNvSpPr txBox="1"/>
          <p:nvPr/>
        </p:nvSpPr>
        <p:spPr>
          <a:xfrm>
            <a:off x="2699792" y="1268760"/>
            <a:ext cx="3600400" cy="461665"/>
          </a:xfrm>
          <a:prstGeom prst="rect">
            <a:avLst/>
          </a:prstGeom>
          <a:noFill/>
        </p:spPr>
        <p:txBody>
          <a:bodyPr wrap="square" rtlCol="0">
            <a:spAutoFit/>
          </a:bodyPr>
          <a:lstStyle/>
          <a:p>
            <a:pPr algn="ctr"/>
            <a:r>
              <a:rPr lang="de-DE" b="1" dirty="0" smtClean="0"/>
              <a:t>Allg. Vereinsförderung</a:t>
            </a:r>
            <a:endParaRPr lang="de-DE" b="1" dirty="0"/>
          </a:p>
        </p:txBody>
      </p:sp>
      <p:sp>
        <p:nvSpPr>
          <p:cNvPr id="22" name="Textfeld 21"/>
          <p:cNvSpPr txBox="1"/>
          <p:nvPr/>
        </p:nvSpPr>
        <p:spPr>
          <a:xfrm>
            <a:off x="971600" y="3072348"/>
            <a:ext cx="7272808" cy="4893647"/>
          </a:xfrm>
          <a:prstGeom prst="rect">
            <a:avLst/>
          </a:prstGeom>
          <a:noFill/>
        </p:spPr>
        <p:txBody>
          <a:bodyPr wrap="square" rtlCol="0">
            <a:spAutoFit/>
          </a:bodyPr>
          <a:lstStyle/>
          <a:p>
            <a:pPr>
              <a:buFont typeface="Arial" pitchFamily="34" charset="0"/>
              <a:buChar char="•"/>
            </a:pPr>
            <a:r>
              <a:rPr lang="de-DE" dirty="0" smtClean="0"/>
              <a:t>  </a:t>
            </a:r>
            <a:r>
              <a:rPr lang="de-DE" b="1" u="sng" dirty="0" smtClean="0"/>
              <a:t>Jubiläumszuschuss</a:t>
            </a:r>
          </a:p>
          <a:p>
            <a:r>
              <a:rPr lang="de-DE" dirty="0" smtClean="0"/>
              <a:t>    </a:t>
            </a:r>
          </a:p>
          <a:p>
            <a:pPr>
              <a:tabLst>
                <a:tab pos="269875" algn="l"/>
              </a:tabLst>
            </a:pPr>
            <a:r>
              <a:rPr lang="de-DE" dirty="0" smtClean="0"/>
              <a:t>   	Der Markt gewährt den Sportvereinen einmal im 	jeweiligen Jubiläumsjahr (25-,50-,75-,100- jähriges 	Jubiläum bzw. im Rhythmus von weiteren folgenden 25 	Jahren) einen gesonderten Zuschuss. Anträge hierfür 	müssen bis spätestens 01.10. des dem Jubiläum voraus-	gehenden Jahres gestellt werden. </a:t>
            </a:r>
            <a:endParaRPr lang="de-DE" sz="2000" dirty="0" smtClean="0">
              <a:solidFill>
                <a:srgbClr val="FF0000"/>
              </a:solidFill>
            </a:endParaRPr>
          </a:p>
          <a:p>
            <a:pPr>
              <a:tabLst>
                <a:tab pos="269875" algn="l"/>
              </a:tabLst>
            </a:pPr>
            <a:r>
              <a:rPr lang="de-DE" dirty="0" smtClean="0"/>
              <a:t>	</a:t>
            </a:r>
          </a:p>
          <a:p>
            <a:pPr>
              <a:buFont typeface="Arial" pitchFamily="34" charset="0"/>
              <a:buChar char="•"/>
            </a:pPr>
            <a:endParaRPr lang="de-DE" dirty="0" smtClean="0"/>
          </a:p>
          <a:p>
            <a:r>
              <a:rPr lang="de-DE" dirty="0" smtClean="0"/>
              <a:t>    </a:t>
            </a:r>
          </a:p>
          <a:p>
            <a:endParaRPr lang="de-DE" dirty="0" smtClean="0"/>
          </a:p>
          <a:p>
            <a:endParaRPr lang="de-DE" dirty="0"/>
          </a:p>
        </p:txBody>
      </p:sp>
      <p:sp>
        <p:nvSpPr>
          <p:cNvPr id="13" name="Textfeld 12"/>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2" name="Foliennummernplatzhalter 11"/>
          <p:cNvSpPr>
            <a:spLocks noGrp="1"/>
          </p:cNvSpPr>
          <p:nvPr>
            <p:ph type="sldNum" sz="quarter" idx="12"/>
          </p:nvPr>
        </p:nvSpPr>
        <p:spPr/>
        <p:txBody>
          <a:bodyPr/>
          <a:lstStyle/>
          <a:p>
            <a:fld id="{930D1A4C-3AC6-4D1F-BAF8-E1B9DEC48037}" type="slidenum">
              <a:rPr lang="de-DE" smtClean="0"/>
              <a:pPr/>
              <a:t>12</a:t>
            </a:fld>
            <a:endParaRPr lang="de-DE"/>
          </a:p>
        </p:txBody>
      </p:sp>
    </p:spTree>
  </p:cSld>
  <p:clrMapOvr>
    <a:masterClrMapping/>
  </p:clrMapOvr>
  <p:transition>
    <p:cover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1026" name="Picture 2"/>
          <p:cNvPicPr>
            <a:picLocks noChangeAspect="1" noChangeArrowheads="1"/>
          </p:cNvPicPr>
          <p:nvPr/>
        </p:nvPicPr>
        <p:blipFill>
          <a:blip r:embed="rId3" cstate="print"/>
          <a:srcRect/>
          <a:stretch>
            <a:fillRect/>
          </a:stretch>
        </p:blipFill>
        <p:spPr bwMode="auto">
          <a:xfrm>
            <a:off x="3347864" y="1772816"/>
            <a:ext cx="2177969" cy="1152128"/>
          </a:xfrm>
          <a:prstGeom prst="rect">
            <a:avLst/>
          </a:prstGeom>
          <a:noFill/>
          <a:ln w="9525">
            <a:noFill/>
            <a:miter lim="800000"/>
            <a:headEnd/>
            <a:tailEnd/>
          </a:ln>
          <a:effectLst/>
        </p:spPr>
      </p:pic>
      <p:sp>
        <p:nvSpPr>
          <p:cNvPr id="11" name="Textfeld 10"/>
          <p:cNvSpPr txBox="1"/>
          <p:nvPr/>
        </p:nvSpPr>
        <p:spPr>
          <a:xfrm>
            <a:off x="2699792" y="1268760"/>
            <a:ext cx="3600400" cy="461665"/>
          </a:xfrm>
          <a:prstGeom prst="rect">
            <a:avLst/>
          </a:prstGeom>
          <a:noFill/>
        </p:spPr>
        <p:txBody>
          <a:bodyPr wrap="square" rtlCol="0">
            <a:spAutoFit/>
          </a:bodyPr>
          <a:lstStyle/>
          <a:p>
            <a:pPr algn="ctr"/>
            <a:r>
              <a:rPr lang="de-DE" b="1" dirty="0" smtClean="0"/>
              <a:t>Allg. Vereinsförderung</a:t>
            </a:r>
            <a:endParaRPr lang="de-DE" b="1" dirty="0"/>
          </a:p>
        </p:txBody>
      </p:sp>
      <p:sp>
        <p:nvSpPr>
          <p:cNvPr id="22" name="Textfeld 21"/>
          <p:cNvSpPr txBox="1"/>
          <p:nvPr/>
        </p:nvSpPr>
        <p:spPr>
          <a:xfrm>
            <a:off x="971600" y="3072348"/>
            <a:ext cx="7272808" cy="4524315"/>
          </a:xfrm>
          <a:prstGeom prst="rect">
            <a:avLst/>
          </a:prstGeom>
          <a:noFill/>
        </p:spPr>
        <p:txBody>
          <a:bodyPr wrap="square" rtlCol="0">
            <a:spAutoFit/>
          </a:bodyPr>
          <a:lstStyle/>
          <a:p>
            <a:pPr>
              <a:buFont typeface="Arial" pitchFamily="34" charset="0"/>
              <a:buChar char="•"/>
            </a:pPr>
            <a:r>
              <a:rPr lang="de-DE" dirty="0" smtClean="0"/>
              <a:t>  </a:t>
            </a:r>
            <a:r>
              <a:rPr lang="de-DE" b="1" u="sng" dirty="0" smtClean="0"/>
              <a:t>Jubiläumszuschuss</a:t>
            </a:r>
          </a:p>
          <a:p>
            <a:r>
              <a:rPr lang="de-DE" dirty="0" smtClean="0"/>
              <a:t>    </a:t>
            </a:r>
          </a:p>
          <a:p>
            <a:r>
              <a:rPr lang="de-DE" dirty="0" smtClean="0"/>
              <a:t>    25-jähriges Vereinsjubiläum = 125,00 Euro</a:t>
            </a:r>
          </a:p>
          <a:p>
            <a:r>
              <a:rPr lang="de-DE" dirty="0" smtClean="0"/>
              <a:t>    50-jähriges Vereinsjubiläum = 250,00 Euro</a:t>
            </a:r>
          </a:p>
          <a:p>
            <a:r>
              <a:rPr lang="de-DE" dirty="0" smtClean="0"/>
              <a:t>    75-jähriges Vereinsjubiläum = 375,00 Euro</a:t>
            </a:r>
          </a:p>
          <a:p>
            <a:pPr>
              <a:tabLst>
                <a:tab pos="269875" algn="l"/>
              </a:tabLst>
            </a:pPr>
            <a:r>
              <a:rPr lang="de-DE" dirty="0" smtClean="0"/>
              <a:t>    Ab dem 100-jährigen Vereinsjubiläum im Rhythmus 	von weiteren 25 Jahren jeweils maximal 500 Euro.</a:t>
            </a:r>
          </a:p>
          <a:p>
            <a:pPr>
              <a:tabLst>
                <a:tab pos="269875" algn="l"/>
              </a:tabLst>
            </a:pPr>
            <a:r>
              <a:rPr lang="de-DE" dirty="0" smtClean="0"/>
              <a:t>	</a:t>
            </a:r>
          </a:p>
          <a:p>
            <a:pPr>
              <a:buFont typeface="Arial" pitchFamily="34" charset="0"/>
              <a:buChar char="•"/>
            </a:pPr>
            <a:endParaRPr lang="de-DE" dirty="0" smtClean="0"/>
          </a:p>
          <a:p>
            <a:r>
              <a:rPr lang="de-DE" dirty="0" smtClean="0"/>
              <a:t>    </a:t>
            </a:r>
          </a:p>
          <a:p>
            <a:endParaRPr lang="de-DE" dirty="0" smtClean="0"/>
          </a:p>
          <a:p>
            <a:endParaRPr lang="de-DE" dirty="0"/>
          </a:p>
        </p:txBody>
      </p:sp>
      <p:sp>
        <p:nvSpPr>
          <p:cNvPr id="12" name="Textfeld 11"/>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3" name="Foliennummernplatzhalter 12"/>
          <p:cNvSpPr>
            <a:spLocks noGrp="1"/>
          </p:cNvSpPr>
          <p:nvPr>
            <p:ph type="sldNum" sz="quarter" idx="12"/>
          </p:nvPr>
        </p:nvSpPr>
        <p:spPr/>
        <p:txBody>
          <a:bodyPr/>
          <a:lstStyle/>
          <a:p>
            <a:fld id="{930D1A4C-3AC6-4D1F-BAF8-E1B9DEC48037}" type="slidenum">
              <a:rPr lang="de-DE" smtClean="0"/>
              <a:pPr/>
              <a:t>13</a:t>
            </a:fld>
            <a:endParaRPr lang="de-DE"/>
          </a:p>
        </p:txBody>
      </p:sp>
    </p:spTree>
  </p:cSld>
  <p:clrMapOvr>
    <a:masterClrMapping/>
  </p:clrMapOvr>
  <p:transition>
    <p:cover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11" name="Textfeld 10"/>
          <p:cNvSpPr txBox="1"/>
          <p:nvPr/>
        </p:nvSpPr>
        <p:spPr>
          <a:xfrm>
            <a:off x="2699792" y="1268760"/>
            <a:ext cx="3600400" cy="461665"/>
          </a:xfrm>
          <a:prstGeom prst="rect">
            <a:avLst/>
          </a:prstGeom>
          <a:noFill/>
        </p:spPr>
        <p:txBody>
          <a:bodyPr wrap="square" rtlCol="0">
            <a:spAutoFit/>
          </a:bodyPr>
          <a:lstStyle/>
          <a:p>
            <a:pPr algn="ctr"/>
            <a:r>
              <a:rPr lang="de-DE" b="1" dirty="0" smtClean="0"/>
              <a:t>Allg. Vereinsförderung</a:t>
            </a:r>
            <a:endParaRPr lang="de-DE" b="1" dirty="0"/>
          </a:p>
        </p:txBody>
      </p:sp>
      <p:sp>
        <p:nvSpPr>
          <p:cNvPr id="22" name="Textfeld 21"/>
          <p:cNvSpPr txBox="1"/>
          <p:nvPr/>
        </p:nvSpPr>
        <p:spPr>
          <a:xfrm>
            <a:off x="1043608" y="2996952"/>
            <a:ext cx="7272808" cy="3785652"/>
          </a:xfrm>
          <a:prstGeom prst="rect">
            <a:avLst/>
          </a:prstGeom>
          <a:noFill/>
        </p:spPr>
        <p:txBody>
          <a:bodyPr wrap="square" rtlCol="0">
            <a:spAutoFit/>
          </a:bodyPr>
          <a:lstStyle/>
          <a:p>
            <a:pPr>
              <a:buFont typeface="Arial" pitchFamily="34" charset="0"/>
              <a:buChar char="•"/>
            </a:pPr>
            <a:r>
              <a:rPr lang="de-DE" dirty="0" smtClean="0"/>
              <a:t>  </a:t>
            </a:r>
            <a:r>
              <a:rPr lang="de-DE" b="1" u="sng" dirty="0" smtClean="0"/>
              <a:t>Jugendzuschuss</a:t>
            </a:r>
          </a:p>
          <a:p>
            <a:r>
              <a:rPr lang="de-DE" dirty="0" smtClean="0"/>
              <a:t>    </a:t>
            </a:r>
          </a:p>
          <a:p>
            <a:pPr>
              <a:tabLst>
                <a:tab pos="269875" algn="l"/>
              </a:tabLst>
            </a:pPr>
            <a:r>
              <a:rPr lang="de-DE" dirty="0" smtClean="0"/>
              <a:t>   	Der Markt gewährt den Sportvereinen jährlich einen 	Zuschuss für ihre Jugendarbeit, welcher 	zweckbestimmt auch in Zusammenhang mit der 	Betreuung der Jugendlichen verwendet werden soll. 	Anträge hierfür müssen bis 	spätestens 01.03. des 	Förderjahres gestellt werden. </a:t>
            </a:r>
          </a:p>
          <a:p>
            <a:endParaRPr lang="de-DE" dirty="0" smtClean="0"/>
          </a:p>
          <a:p>
            <a:endParaRPr lang="de-DE" dirty="0"/>
          </a:p>
        </p:txBody>
      </p:sp>
      <p:pic>
        <p:nvPicPr>
          <p:cNvPr id="13" name="Picture 2"/>
          <p:cNvPicPr>
            <a:picLocks noChangeAspect="1" noChangeArrowheads="1"/>
          </p:cNvPicPr>
          <p:nvPr/>
        </p:nvPicPr>
        <p:blipFill>
          <a:blip r:embed="rId3" cstate="print"/>
          <a:srcRect/>
          <a:stretch>
            <a:fillRect/>
          </a:stretch>
        </p:blipFill>
        <p:spPr bwMode="auto">
          <a:xfrm>
            <a:off x="3347864" y="1772816"/>
            <a:ext cx="2041846" cy="1080120"/>
          </a:xfrm>
          <a:prstGeom prst="rect">
            <a:avLst/>
          </a:prstGeom>
          <a:noFill/>
          <a:ln w="9525">
            <a:noFill/>
            <a:miter lim="800000"/>
            <a:headEnd/>
            <a:tailEnd/>
          </a:ln>
          <a:effectLst/>
        </p:spPr>
      </p:pic>
      <p:sp>
        <p:nvSpPr>
          <p:cNvPr id="12" name="Textfeld 11"/>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4" name="Foliennummernplatzhalter 13"/>
          <p:cNvSpPr>
            <a:spLocks noGrp="1"/>
          </p:cNvSpPr>
          <p:nvPr>
            <p:ph type="sldNum" sz="quarter" idx="12"/>
          </p:nvPr>
        </p:nvSpPr>
        <p:spPr/>
        <p:txBody>
          <a:bodyPr/>
          <a:lstStyle/>
          <a:p>
            <a:fld id="{930D1A4C-3AC6-4D1F-BAF8-E1B9DEC48037}" type="slidenum">
              <a:rPr lang="de-DE" smtClean="0"/>
              <a:pPr/>
              <a:t>14</a:t>
            </a:fld>
            <a:endParaRPr lang="de-DE"/>
          </a:p>
        </p:txBody>
      </p:sp>
    </p:spTree>
  </p:cSld>
  <p:clrMapOvr>
    <a:masterClrMapping/>
  </p:clrMapOvr>
  <p:transition>
    <p:cover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11" name="Textfeld 10"/>
          <p:cNvSpPr txBox="1"/>
          <p:nvPr/>
        </p:nvSpPr>
        <p:spPr>
          <a:xfrm>
            <a:off x="2699792" y="1268760"/>
            <a:ext cx="3600400" cy="461665"/>
          </a:xfrm>
          <a:prstGeom prst="rect">
            <a:avLst/>
          </a:prstGeom>
          <a:noFill/>
        </p:spPr>
        <p:txBody>
          <a:bodyPr wrap="square" rtlCol="0">
            <a:spAutoFit/>
          </a:bodyPr>
          <a:lstStyle/>
          <a:p>
            <a:pPr algn="ctr"/>
            <a:r>
              <a:rPr lang="de-DE" b="1" dirty="0" smtClean="0"/>
              <a:t>Allg. Vereinsförderung</a:t>
            </a:r>
            <a:endParaRPr lang="de-DE" b="1" dirty="0"/>
          </a:p>
        </p:txBody>
      </p:sp>
      <p:sp>
        <p:nvSpPr>
          <p:cNvPr id="22" name="Textfeld 21"/>
          <p:cNvSpPr txBox="1"/>
          <p:nvPr/>
        </p:nvSpPr>
        <p:spPr>
          <a:xfrm>
            <a:off x="1043608" y="2996952"/>
            <a:ext cx="7272808" cy="4154984"/>
          </a:xfrm>
          <a:prstGeom prst="rect">
            <a:avLst/>
          </a:prstGeom>
          <a:noFill/>
        </p:spPr>
        <p:txBody>
          <a:bodyPr wrap="square" rtlCol="0">
            <a:spAutoFit/>
          </a:bodyPr>
          <a:lstStyle/>
          <a:p>
            <a:pPr>
              <a:buFont typeface="Arial" pitchFamily="34" charset="0"/>
              <a:buChar char="•"/>
            </a:pPr>
            <a:r>
              <a:rPr lang="de-DE" dirty="0" smtClean="0"/>
              <a:t>  </a:t>
            </a:r>
            <a:r>
              <a:rPr lang="de-DE" b="1" u="sng" dirty="0" smtClean="0"/>
              <a:t>Jugendzuschuss </a:t>
            </a:r>
          </a:p>
          <a:p>
            <a:r>
              <a:rPr lang="de-DE" dirty="0" smtClean="0"/>
              <a:t>    </a:t>
            </a:r>
          </a:p>
          <a:p>
            <a:pPr>
              <a:tabLst>
                <a:tab pos="269875" algn="l"/>
              </a:tabLst>
            </a:pPr>
            <a:r>
              <a:rPr lang="de-DE" dirty="0" smtClean="0"/>
              <a:t>	</a:t>
            </a:r>
            <a:r>
              <a:rPr lang="de-DE" u="sng" dirty="0" smtClean="0"/>
              <a:t>Berechnung:</a:t>
            </a:r>
          </a:p>
          <a:p>
            <a:pPr>
              <a:tabLst>
                <a:tab pos="269875" algn="l"/>
              </a:tabLst>
            </a:pPr>
            <a:r>
              <a:rPr lang="de-DE" dirty="0" smtClean="0"/>
              <a:t>    Anzahl der Vereinsmitglieder mit Wohnsitz in </a:t>
            </a:r>
            <a:r>
              <a:rPr lang="de-DE" dirty="0" err="1" smtClean="0"/>
              <a:t>Ga-Pa</a:t>
            </a:r>
            <a:r>
              <a:rPr lang="de-DE" dirty="0" smtClean="0"/>
              <a:t>. 	unter 18 Jahren zum Stand 01.01.2016  multipliziert 	mit Fixbetrag = </a:t>
            </a:r>
            <a:r>
              <a:rPr lang="de-DE" u="sng" dirty="0" smtClean="0"/>
              <a:t>Förderbetrag</a:t>
            </a:r>
          </a:p>
          <a:p>
            <a:r>
              <a:rPr lang="de-DE" dirty="0" smtClean="0"/>
              <a:t>    Für das Förderjahr 2016 werden als Fixbetrag </a:t>
            </a:r>
          </a:p>
          <a:p>
            <a:pPr>
              <a:tabLst>
                <a:tab pos="269875" algn="l"/>
              </a:tabLst>
            </a:pPr>
            <a:r>
              <a:rPr lang="de-DE" b="1" dirty="0" smtClean="0"/>
              <a:t>	15,- Euro </a:t>
            </a:r>
            <a:r>
              <a:rPr lang="de-DE" dirty="0" smtClean="0"/>
              <a:t>pro jugendlichem Mitglied festgesetzt.</a:t>
            </a:r>
          </a:p>
          <a:p>
            <a:r>
              <a:rPr lang="de-DE" dirty="0" smtClean="0"/>
              <a:t>    </a:t>
            </a:r>
          </a:p>
          <a:p>
            <a:endParaRPr lang="de-DE" dirty="0" smtClean="0"/>
          </a:p>
          <a:p>
            <a:endParaRPr lang="de-DE" dirty="0"/>
          </a:p>
        </p:txBody>
      </p:sp>
      <p:pic>
        <p:nvPicPr>
          <p:cNvPr id="13" name="Picture 2"/>
          <p:cNvPicPr>
            <a:picLocks noChangeAspect="1" noChangeArrowheads="1"/>
          </p:cNvPicPr>
          <p:nvPr/>
        </p:nvPicPr>
        <p:blipFill>
          <a:blip r:embed="rId3" cstate="print"/>
          <a:srcRect/>
          <a:stretch>
            <a:fillRect/>
          </a:stretch>
        </p:blipFill>
        <p:spPr bwMode="auto">
          <a:xfrm>
            <a:off x="3347864" y="1772816"/>
            <a:ext cx="2041846" cy="1080120"/>
          </a:xfrm>
          <a:prstGeom prst="rect">
            <a:avLst/>
          </a:prstGeom>
          <a:noFill/>
          <a:ln w="9525">
            <a:noFill/>
            <a:miter lim="800000"/>
            <a:headEnd/>
            <a:tailEnd/>
          </a:ln>
          <a:effectLst/>
        </p:spPr>
      </p:pic>
      <p:sp>
        <p:nvSpPr>
          <p:cNvPr id="12" name="Textfeld 11"/>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4" name="Foliennummernplatzhalter 13"/>
          <p:cNvSpPr>
            <a:spLocks noGrp="1"/>
          </p:cNvSpPr>
          <p:nvPr>
            <p:ph type="sldNum" sz="quarter" idx="12"/>
          </p:nvPr>
        </p:nvSpPr>
        <p:spPr/>
        <p:txBody>
          <a:bodyPr/>
          <a:lstStyle/>
          <a:p>
            <a:fld id="{930D1A4C-3AC6-4D1F-BAF8-E1B9DEC48037}" type="slidenum">
              <a:rPr lang="de-DE" smtClean="0"/>
              <a:pPr/>
              <a:t>15</a:t>
            </a:fld>
            <a:endParaRPr lang="de-DE"/>
          </a:p>
        </p:txBody>
      </p:sp>
    </p:spTree>
  </p:cSld>
  <p:clrMapOvr>
    <a:masterClrMapping/>
  </p:clrMapOvr>
  <p:transition>
    <p:cover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83568" y="692696"/>
            <a:ext cx="80772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11" name="Textfeld 10"/>
          <p:cNvSpPr txBox="1"/>
          <p:nvPr/>
        </p:nvSpPr>
        <p:spPr>
          <a:xfrm>
            <a:off x="2699792" y="1268760"/>
            <a:ext cx="3600400" cy="461665"/>
          </a:xfrm>
          <a:prstGeom prst="rect">
            <a:avLst/>
          </a:prstGeom>
          <a:noFill/>
        </p:spPr>
        <p:txBody>
          <a:bodyPr wrap="square" rtlCol="0">
            <a:spAutoFit/>
          </a:bodyPr>
          <a:lstStyle/>
          <a:p>
            <a:pPr algn="ctr"/>
            <a:r>
              <a:rPr lang="de-DE" b="1" dirty="0" smtClean="0"/>
              <a:t>Allg. Vereinsförderung</a:t>
            </a:r>
            <a:endParaRPr lang="de-DE" b="1" dirty="0"/>
          </a:p>
        </p:txBody>
      </p:sp>
      <p:sp>
        <p:nvSpPr>
          <p:cNvPr id="22" name="Textfeld 21"/>
          <p:cNvSpPr txBox="1"/>
          <p:nvPr/>
        </p:nvSpPr>
        <p:spPr>
          <a:xfrm>
            <a:off x="1115616" y="2996952"/>
            <a:ext cx="7848872" cy="4001095"/>
          </a:xfrm>
          <a:prstGeom prst="rect">
            <a:avLst/>
          </a:prstGeom>
          <a:noFill/>
        </p:spPr>
        <p:txBody>
          <a:bodyPr wrap="square" rtlCol="0">
            <a:spAutoFit/>
          </a:bodyPr>
          <a:lstStyle/>
          <a:p>
            <a:pPr>
              <a:buFont typeface="Arial" pitchFamily="34" charset="0"/>
              <a:buChar char="•"/>
            </a:pPr>
            <a:r>
              <a:rPr lang="de-DE" dirty="0" smtClean="0"/>
              <a:t>  </a:t>
            </a:r>
            <a:r>
              <a:rPr lang="de-DE" b="1" u="sng" dirty="0" smtClean="0"/>
              <a:t>Übungsleiterzuschuss</a:t>
            </a:r>
          </a:p>
          <a:p>
            <a:endParaRPr lang="de-DE" sz="1800" b="1" u="sng" dirty="0" smtClean="0"/>
          </a:p>
          <a:p>
            <a:pPr>
              <a:tabLst>
                <a:tab pos="177800" algn="l"/>
              </a:tabLst>
            </a:pPr>
            <a:r>
              <a:rPr lang="de-DE" dirty="0" smtClean="0"/>
              <a:t>	</a:t>
            </a:r>
            <a:r>
              <a:rPr lang="de-DE" sz="2000" dirty="0" smtClean="0"/>
              <a:t>Angelehnt an die staatliche Vereinsförderung (Vereinspauschale/ 	Übungsleiterzuschuss), die eine Beschäftigung von ausgebildeten 	Übungsleitern besonders gewichtet und honoriert, gewährt auch der 	Markt den Vereinen, welche beim Freistaat Bayern (Landratsamt 	Garmisch-Partenkirchen) auf Grundlage von Abschnitt B der staatlichen 	Sportförderrichtlinien (Vereinspauschale/Übungsleiterzuschuss) einen 	Antrag stellen und von dort auch Fördermittel erhalten, einmalig im 	Förderjahr einen weiteren Zuschuss in gleicher Höhe.</a:t>
            </a:r>
            <a:endParaRPr lang="de-DE" sz="2000" b="1" u="sng" dirty="0" smtClean="0"/>
          </a:p>
          <a:p>
            <a:endParaRPr lang="de-DE" dirty="0" smtClean="0"/>
          </a:p>
          <a:p>
            <a:endParaRPr lang="de-DE" dirty="0"/>
          </a:p>
        </p:txBody>
      </p:sp>
      <p:pic>
        <p:nvPicPr>
          <p:cNvPr id="13" name="Picture 2"/>
          <p:cNvPicPr>
            <a:picLocks noChangeAspect="1" noChangeArrowheads="1"/>
          </p:cNvPicPr>
          <p:nvPr/>
        </p:nvPicPr>
        <p:blipFill>
          <a:blip r:embed="rId3" cstate="print"/>
          <a:srcRect/>
          <a:stretch>
            <a:fillRect/>
          </a:stretch>
        </p:blipFill>
        <p:spPr bwMode="auto">
          <a:xfrm>
            <a:off x="3347864" y="1772816"/>
            <a:ext cx="2041846" cy="1080120"/>
          </a:xfrm>
          <a:prstGeom prst="rect">
            <a:avLst/>
          </a:prstGeom>
          <a:noFill/>
          <a:ln w="9525">
            <a:noFill/>
            <a:miter lim="800000"/>
            <a:headEnd/>
            <a:tailEnd/>
          </a:ln>
          <a:effectLst/>
        </p:spPr>
      </p:pic>
      <p:sp>
        <p:nvSpPr>
          <p:cNvPr id="12" name="Textfeld 11"/>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4" name="Foliennummernplatzhalter 13"/>
          <p:cNvSpPr>
            <a:spLocks noGrp="1"/>
          </p:cNvSpPr>
          <p:nvPr>
            <p:ph type="sldNum" sz="quarter" idx="12"/>
          </p:nvPr>
        </p:nvSpPr>
        <p:spPr/>
        <p:txBody>
          <a:bodyPr/>
          <a:lstStyle/>
          <a:p>
            <a:fld id="{930D1A4C-3AC6-4D1F-BAF8-E1B9DEC48037}" type="slidenum">
              <a:rPr lang="de-DE" smtClean="0"/>
              <a:pPr/>
              <a:t>16</a:t>
            </a:fld>
            <a:endParaRPr lang="de-DE"/>
          </a:p>
        </p:txBody>
      </p:sp>
    </p:spTree>
  </p:cSld>
  <p:clrMapOvr>
    <a:masterClrMapping/>
  </p:clrMapOvr>
  <p:transition>
    <p:cover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11" name="Textfeld 10"/>
          <p:cNvSpPr txBox="1"/>
          <p:nvPr/>
        </p:nvSpPr>
        <p:spPr>
          <a:xfrm>
            <a:off x="2699792" y="1268760"/>
            <a:ext cx="3600400" cy="461665"/>
          </a:xfrm>
          <a:prstGeom prst="rect">
            <a:avLst/>
          </a:prstGeom>
          <a:noFill/>
        </p:spPr>
        <p:txBody>
          <a:bodyPr wrap="square" rtlCol="0">
            <a:spAutoFit/>
          </a:bodyPr>
          <a:lstStyle/>
          <a:p>
            <a:pPr algn="ctr"/>
            <a:r>
              <a:rPr lang="de-DE" b="1" dirty="0" smtClean="0"/>
              <a:t>Allg. Vereinsförderung</a:t>
            </a:r>
            <a:endParaRPr lang="de-DE" b="1" dirty="0"/>
          </a:p>
        </p:txBody>
      </p:sp>
      <p:sp>
        <p:nvSpPr>
          <p:cNvPr id="22" name="Textfeld 21"/>
          <p:cNvSpPr txBox="1"/>
          <p:nvPr/>
        </p:nvSpPr>
        <p:spPr>
          <a:xfrm>
            <a:off x="1115616" y="2996952"/>
            <a:ext cx="7488832" cy="4154984"/>
          </a:xfrm>
          <a:prstGeom prst="rect">
            <a:avLst/>
          </a:prstGeom>
          <a:noFill/>
        </p:spPr>
        <p:txBody>
          <a:bodyPr wrap="square" rtlCol="0">
            <a:spAutoFit/>
          </a:bodyPr>
          <a:lstStyle/>
          <a:p>
            <a:pPr>
              <a:buFont typeface="Arial" pitchFamily="34" charset="0"/>
              <a:buChar char="•"/>
            </a:pPr>
            <a:r>
              <a:rPr lang="de-DE" dirty="0" smtClean="0"/>
              <a:t>  </a:t>
            </a:r>
            <a:r>
              <a:rPr lang="de-DE" b="1" u="sng" dirty="0" smtClean="0"/>
              <a:t>Übungsleiterzuschuss</a:t>
            </a:r>
          </a:p>
          <a:p>
            <a:endParaRPr lang="de-DE" b="1" u="sng" dirty="0" smtClean="0"/>
          </a:p>
          <a:p>
            <a:pPr>
              <a:tabLst>
                <a:tab pos="269875" algn="l"/>
              </a:tabLst>
            </a:pPr>
            <a:r>
              <a:rPr lang="de-DE" dirty="0" smtClean="0"/>
              <a:t>	Anträge hierfür müssen bis 	spätestens 01.03. des 	Förderjahres gestellt werden. </a:t>
            </a:r>
            <a:endParaRPr lang="de-DE" dirty="0" smtClean="0">
              <a:solidFill>
                <a:srgbClr val="FF0000"/>
              </a:solidFill>
            </a:endParaRPr>
          </a:p>
          <a:p>
            <a:pPr>
              <a:tabLst>
                <a:tab pos="269875" algn="l"/>
              </a:tabLst>
            </a:pPr>
            <a:r>
              <a:rPr lang="de-DE" dirty="0" smtClean="0">
                <a:solidFill>
                  <a:srgbClr val="FF0000"/>
                </a:solidFill>
              </a:rPr>
              <a:t>	</a:t>
            </a:r>
            <a:r>
              <a:rPr lang="de-DE" dirty="0" smtClean="0"/>
              <a:t>Sobald der staatliche Förderbescheid dem Verein 	übermittelt wurde, ist dieser umgehend beim Markt als 	Nachweis in Kopie einzureichen.  </a:t>
            </a:r>
          </a:p>
          <a:p>
            <a:endParaRPr lang="de-DE" b="1" u="sng" dirty="0" smtClean="0"/>
          </a:p>
          <a:p>
            <a:pPr>
              <a:tabLst>
                <a:tab pos="269875" algn="l"/>
              </a:tabLst>
            </a:pPr>
            <a:r>
              <a:rPr lang="de-DE" dirty="0" smtClean="0"/>
              <a:t>	</a:t>
            </a:r>
          </a:p>
          <a:p>
            <a:endParaRPr lang="de-DE" dirty="0" smtClean="0"/>
          </a:p>
          <a:p>
            <a:endParaRPr lang="de-DE" dirty="0"/>
          </a:p>
        </p:txBody>
      </p:sp>
      <p:pic>
        <p:nvPicPr>
          <p:cNvPr id="13" name="Picture 2"/>
          <p:cNvPicPr>
            <a:picLocks noChangeAspect="1" noChangeArrowheads="1"/>
          </p:cNvPicPr>
          <p:nvPr/>
        </p:nvPicPr>
        <p:blipFill>
          <a:blip r:embed="rId3" cstate="print"/>
          <a:srcRect/>
          <a:stretch>
            <a:fillRect/>
          </a:stretch>
        </p:blipFill>
        <p:spPr bwMode="auto">
          <a:xfrm>
            <a:off x="3347864" y="1772816"/>
            <a:ext cx="2041846" cy="1080120"/>
          </a:xfrm>
          <a:prstGeom prst="rect">
            <a:avLst/>
          </a:prstGeom>
          <a:noFill/>
          <a:ln w="9525">
            <a:noFill/>
            <a:miter lim="800000"/>
            <a:headEnd/>
            <a:tailEnd/>
          </a:ln>
          <a:effectLst/>
        </p:spPr>
      </p:pic>
      <p:sp>
        <p:nvSpPr>
          <p:cNvPr id="12" name="Textfeld 11"/>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4" name="Foliennummernplatzhalter 13"/>
          <p:cNvSpPr>
            <a:spLocks noGrp="1"/>
          </p:cNvSpPr>
          <p:nvPr>
            <p:ph type="sldNum" sz="quarter" idx="12"/>
          </p:nvPr>
        </p:nvSpPr>
        <p:spPr/>
        <p:txBody>
          <a:bodyPr/>
          <a:lstStyle/>
          <a:p>
            <a:fld id="{930D1A4C-3AC6-4D1F-BAF8-E1B9DEC48037}" type="slidenum">
              <a:rPr lang="de-DE" smtClean="0"/>
              <a:pPr/>
              <a:t>17</a:t>
            </a:fld>
            <a:endParaRPr lang="de-DE"/>
          </a:p>
        </p:txBody>
      </p:sp>
    </p:spTree>
  </p:cSld>
  <p:clrMapOvr>
    <a:masterClrMapping/>
  </p:clrMapOvr>
  <p:transition>
    <p:cover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1026" name="Picture 2"/>
          <p:cNvPicPr>
            <a:picLocks noChangeAspect="1" noChangeArrowheads="1"/>
          </p:cNvPicPr>
          <p:nvPr/>
        </p:nvPicPr>
        <p:blipFill>
          <a:blip r:embed="rId3" cstate="print"/>
          <a:srcRect/>
          <a:stretch>
            <a:fillRect/>
          </a:stretch>
        </p:blipFill>
        <p:spPr bwMode="auto">
          <a:xfrm>
            <a:off x="3419872" y="1484784"/>
            <a:ext cx="2041846" cy="1080120"/>
          </a:xfrm>
          <a:prstGeom prst="rect">
            <a:avLst/>
          </a:prstGeom>
          <a:noFill/>
          <a:ln w="9525">
            <a:noFill/>
            <a:miter lim="800000"/>
            <a:headEnd/>
            <a:tailEnd/>
          </a:ln>
          <a:effectLst/>
        </p:spPr>
      </p:pic>
      <p:sp>
        <p:nvSpPr>
          <p:cNvPr id="11" name="Textfeld 10"/>
          <p:cNvSpPr txBox="1"/>
          <p:nvPr/>
        </p:nvSpPr>
        <p:spPr>
          <a:xfrm>
            <a:off x="2699792" y="1052736"/>
            <a:ext cx="3600400" cy="461665"/>
          </a:xfrm>
          <a:prstGeom prst="rect">
            <a:avLst/>
          </a:prstGeom>
          <a:noFill/>
        </p:spPr>
        <p:txBody>
          <a:bodyPr wrap="square" rtlCol="0">
            <a:spAutoFit/>
          </a:bodyPr>
          <a:lstStyle/>
          <a:p>
            <a:pPr algn="ctr"/>
            <a:r>
              <a:rPr lang="de-DE" b="1" dirty="0" smtClean="0"/>
              <a:t>Allg. Vereinsförderung</a:t>
            </a:r>
            <a:endParaRPr lang="de-DE" b="1" dirty="0"/>
          </a:p>
        </p:txBody>
      </p:sp>
      <p:sp>
        <p:nvSpPr>
          <p:cNvPr id="22" name="Textfeld 21"/>
          <p:cNvSpPr txBox="1"/>
          <p:nvPr/>
        </p:nvSpPr>
        <p:spPr>
          <a:xfrm>
            <a:off x="755576" y="2564904"/>
            <a:ext cx="7920880" cy="7386638"/>
          </a:xfrm>
          <a:prstGeom prst="rect">
            <a:avLst/>
          </a:prstGeom>
          <a:noFill/>
        </p:spPr>
        <p:txBody>
          <a:bodyPr wrap="square" rtlCol="0">
            <a:spAutoFit/>
          </a:bodyPr>
          <a:lstStyle/>
          <a:p>
            <a:pPr>
              <a:buFont typeface="Arial" pitchFamily="34" charset="0"/>
              <a:buChar char="•"/>
            </a:pPr>
            <a:r>
              <a:rPr lang="de-DE" dirty="0" smtClean="0"/>
              <a:t>  </a:t>
            </a:r>
            <a:r>
              <a:rPr lang="de-DE" b="1" u="sng" dirty="0" smtClean="0"/>
              <a:t>Allg. Vereinszuschuss</a:t>
            </a:r>
          </a:p>
          <a:p>
            <a:pPr>
              <a:buFont typeface="Arial" pitchFamily="34" charset="0"/>
              <a:buChar char="•"/>
            </a:pPr>
            <a:endParaRPr lang="de-DE" sz="1000" b="1" u="sng" dirty="0" smtClean="0"/>
          </a:p>
          <a:p>
            <a:pPr>
              <a:tabLst>
                <a:tab pos="269875" algn="l"/>
              </a:tabLst>
            </a:pPr>
            <a:r>
              <a:rPr lang="de-DE" sz="1800" dirty="0" smtClean="0"/>
              <a:t>	</a:t>
            </a:r>
            <a:r>
              <a:rPr lang="de-DE" sz="2000" dirty="0" smtClean="0"/>
              <a:t>Um die Vereine in Ihrer Leistungsfähigkeit zu stärken und zu 	unterstützen, gewährt der Markt jährlich einen Zuschuss für die 	allgemeine Vereinsarbeit. Die </a:t>
            </a:r>
            <a:r>
              <a:rPr lang="de-DE" sz="2000" dirty="0" err="1" smtClean="0"/>
              <a:t>Zuschusshöhe</a:t>
            </a:r>
            <a:r>
              <a:rPr lang="de-DE" sz="2000" dirty="0" smtClean="0"/>
              <a:t> orientiert sich dabei an der 	Mitgliederstärke der volljährigen in Garmisch-Partenkirchen wohnhaften 	Mitglieder des Vereins. Die nach Abzug aller vorgenannten Förderungen 	(Jubiläums-, Jugend-, Übungsleiter) im Fördertopf der allg. 	Vereinsförderung noch übrige Fördersumme wird dabei gleichberechtigt 	unter allen antragstellenden Vereinen aufgeteilt und komplett 	ausgeschüttet. Anträge hierfür müssen bis spätestens 01.03. des 	Förderjahres gestellt werden. </a:t>
            </a:r>
          </a:p>
          <a:p>
            <a:pPr>
              <a:tabLst>
                <a:tab pos="269875" algn="l"/>
              </a:tabLst>
            </a:pPr>
            <a:r>
              <a:rPr lang="de-DE" sz="2000" dirty="0" smtClean="0"/>
              <a:t>		</a:t>
            </a:r>
            <a:endParaRPr lang="de-DE" sz="1800" dirty="0" smtClean="0"/>
          </a:p>
          <a:p>
            <a:endParaRPr lang="de-DE" b="1" u="sng" dirty="0" smtClean="0"/>
          </a:p>
          <a:p>
            <a:r>
              <a:rPr lang="de-DE" b="1" dirty="0" smtClean="0"/>
              <a:t>				</a:t>
            </a:r>
            <a:endParaRPr lang="de-DE" b="1" u="sng" dirty="0" smtClean="0"/>
          </a:p>
          <a:p>
            <a:endParaRPr lang="de-DE" sz="1200" b="1" u="sng" dirty="0" smtClean="0"/>
          </a:p>
          <a:p>
            <a:endParaRPr lang="de-DE" sz="2000" b="1" dirty="0" smtClean="0"/>
          </a:p>
          <a:p>
            <a:endParaRPr lang="de-DE" sz="2000" dirty="0" smtClean="0"/>
          </a:p>
          <a:p>
            <a:endParaRPr lang="de-DE" dirty="0" smtClean="0"/>
          </a:p>
          <a:p>
            <a:endParaRPr lang="de-DE" dirty="0" smtClean="0"/>
          </a:p>
          <a:p>
            <a:endParaRPr lang="de-DE" dirty="0" smtClean="0"/>
          </a:p>
          <a:p>
            <a:endParaRPr lang="de-DE" dirty="0" smtClean="0"/>
          </a:p>
          <a:p>
            <a:endParaRPr lang="de-DE" dirty="0"/>
          </a:p>
        </p:txBody>
      </p:sp>
      <p:sp>
        <p:nvSpPr>
          <p:cNvPr id="15" name="Textfeld 14"/>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2" name="Foliennummernplatzhalter 11"/>
          <p:cNvSpPr>
            <a:spLocks noGrp="1"/>
          </p:cNvSpPr>
          <p:nvPr>
            <p:ph type="sldNum" sz="quarter" idx="12"/>
          </p:nvPr>
        </p:nvSpPr>
        <p:spPr/>
        <p:txBody>
          <a:bodyPr/>
          <a:lstStyle/>
          <a:p>
            <a:fld id="{930D1A4C-3AC6-4D1F-BAF8-E1B9DEC48037}" type="slidenum">
              <a:rPr lang="de-DE" smtClean="0"/>
              <a:pPr/>
              <a:t>18</a:t>
            </a:fld>
            <a:endParaRPr lang="de-DE"/>
          </a:p>
        </p:txBody>
      </p:sp>
    </p:spTree>
  </p:cSld>
  <p:clrMapOvr>
    <a:masterClrMapping/>
  </p:clrMapOvr>
  <p:transition>
    <p:cover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1026" name="Picture 2"/>
          <p:cNvPicPr>
            <a:picLocks noChangeAspect="1" noChangeArrowheads="1"/>
          </p:cNvPicPr>
          <p:nvPr/>
        </p:nvPicPr>
        <p:blipFill>
          <a:blip r:embed="rId3" cstate="print"/>
          <a:srcRect/>
          <a:stretch>
            <a:fillRect/>
          </a:stretch>
        </p:blipFill>
        <p:spPr bwMode="auto">
          <a:xfrm>
            <a:off x="3419872" y="1484784"/>
            <a:ext cx="2041846" cy="1080120"/>
          </a:xfrm>
          <a:prstGeom prst="rect">
            <a:avLst/>
          </a:prstGeom>
          <a:noFill/>
          <a:ln w="9525">
            <a:noFill/>
            <a:miter lim="800000"/>
            <a:headEnd/>
            <a:tailEnd/>
          </a:ln>
          <a:effectLst/>
        </p:spPr>
      </p:pic>
      <p:sp>
        <p:nvSpPr>
          <p:cNvPr id="11" name="Textfeld 10"/>
          <p:cNvSpPr txBox="1"/>
          <p:nvPr/>
        </p:nvSpPr>
        <p:spPr>
          <a:xfrm>
            <a:off x="2699792" y="1052736"/>
            <a:ext cx="3600400" cy="461665"/>
          </a:xfrm>
          <a:prstGeom prst="rect">
            <a:avLst/>
          </a:prstGeom>
          <a:noFill/>
        </p:spPr>
        <p:txBody>
          <a:bodyPr wrap="square" rtlCol="0">
            <a:spAutoFit/>
          </a:bodyPr>
          <a:lstStyle/>
          <a:p>
            <a:pPr algn="ctr"/>
            <a:r>
              <a:rPr lang="de-DE" b="1" dirty="0" smtClean="0"/>
              <a:t>Allg. Vereinsförderung</a:t>
            </a:r>
            <a:endParaRPr lang="de-DE" b="1" dirty="0"/>
          </a:p>
        </p:txBody>
      </p:sp>
      <p:sp>
        <p:nvSpPr>
          <p:cNvPr id="22" name="Textfeld 21"/>
          <p:cNvSpPr txBox="1"/>
          <p:nvPr/>
        </p:nvSpPr>
        <p:spPr>
          <a:xfrm>
            <a:off x="539552" y="2564904"/>
            <a:ext cx="8604448" cy="6001643"/>
          </a:xfrm>
          <a:prstGeom prst="rect">
            <a:avLst/>
          </a:prstGeom>
          <a:noFill/>
        </p:spPr>
        <p:txBody>
          <a:bodyPr wrap="square" rtlCol="0">
            <a:spAutoFit/>
          </a:bodyPr>
          <a:lstStyle/>
          <a:p>
            <a:pPr>
              <a:buFont typeface="Arial" pitchFamily="34" charset="0"/>
              <a:buChar char="•"/>
            </a:pPr>
            <a:r>
              <a:rPr lang="de-DE" dirty="0" smtClean="0"/>
              <a:t>  </a:t>
            </a:r>
            <a:r>
              <a:rPr lang="de-DE" b="1" u="sng" dirty="0" smtClean="0"/>
              <a:t>Allg. Vereinszuschuss</a:t>
            </a:r>
            <a:r>
              <a:rPr lang="de-DE" b="1" dirty="0" smtClean="0"/>
              <a:t>				</a:t>
            </a:r>
            <a:endParaRPr lang="de-DE" b="1" u="sng" dirty="0" smtClean="0"/>
          </a:p>
          <a:p>
            <a:endParaRPr lang="de-DE" sz="1200" b="1" u="sng" dirty="0" smtClean="0"/>
          </a:p>
          <a:p>
            <a:r>
              <a:rPr lang="de-DE" sz="2000" u="sng" dirty="0" smtClean="0"/>
              <a:t>Rechenschritt 1:</a:t>
            </a:r>
            <a:r>
              <a:rPr lang="de-DE" sz="2000" dirty="0" smtClean="0"/>
              <a:t>			</a:t>
            </a:r>
            <a:r>
              <a:rPr lang="de-DE" sz="2000" u="sng" dirty="0" smtClean="0"/>
              <a:t>Rechenschritt 2: </a:t>
            </a:r>
          </a:p>
          <a:p>
            <a:endParaRPr lang="de-DE" sz="800" dirty="0" smtClean="0"/>
          </a:p>
          <a:p>
            <a:r>
              <a:rPr lang="de-DE" sz="2000" dirty="0" smtClean="0"/>
              <a:t>Ansatz im Fördertopf	 	 Rest</a:t>
            </a:r>
            <a:endParaRPr lang="de-DE" sz="2000" b="1" u="sng" dirty="0" smtClean="0"/>
          </a:p>
          <a:p>
            <a:r>
              <a:rPr lang="de-DE" sz="2000" dirty="0" smtClean="0"/>
              <a:t>-  Jubiläumszuschüsse Gesamt	: Anzahl der Vereinsmitglieder </a:t>
            </a:r>
            <a:r>
              <a:rPr lang="de-DE" sz="1400" dirty="0" smtClean="0"/>
              <a:t>(Einwohner in GAP)</a:t>
            </a:r>
          </a:p>
          <a:p>
            <a:r>
              <a:rPr lang="de-DE" sz="2000" dirty="0" smtClean="0"/>
              <a:t>-  Jugendzuschüsse Gesamt	  über 18 J. von allen </a:t>
            </a:r>
            <a:r>
              <a:rPr lang="de-DE" sz="2000" dirty="0" err="1" smtClean="0"/>
              <a:t>antragst</a:t>
            </a:r>
            <a:r>
              <a:rPr lang="de-DE" sz="2000" dirty="0" smtClean="0"/>
              <a:t>. Vereinen</a:t>
            </a:r>
          </a:p>
          <a:p>
            <a:pPr>
              <a:buFontTx/>
              <a:buChar char="-"/>
            </a:pPr>
            <a:r>
              <a:rPr lang="de-DE" sz="2000" dirty="0" smtClean="0"/>
              <a:t>  Übungsleiterzuschüsse Gesamt	= Förderbetrag je Mitglied über 18 J.</a:t>
            </a:r>
          </a:p>
          <a:p>
            <a:r>
              <a:rPr lang="de-DE" sz="2000" dirty="0" smtClean="0"/>
              <a:t>= Rest</a:t>
            </a:r>
          </a:p>
          <a:p>
            <a:endParaRPr lang="de-DE" sz="600" dirty="0" smtClean="0"/>
          </a:p>
          <a:p>
            <a:r>
              <a:rPr lang="de-DE" sz="2000" u="sng" dirty="0" smtClean="0"/>
              <a:t>Rechenschritt 3:</a:t>
            </a:r>
          </a:p>
          <a:p>
            <a:r>
              <a:rPr lang="de-DE" sz="2000" dirty="0" smtClean="0"/>
              <a:t>Förderbetrag je Mitglied über 18 J.  x Anzahl der Vereinsmitglieder </a:t>
            </a:r>
            <a:r>
              <a:rPr lang="de-DE" sz="1400" dirty="0" smtClean="0"/>
              <a:t>(Einwohner in GAP) </a:t>
            </a:r>
            <a:r>
              <a:rPr lang="de-DE" sz="2000" dirty="0" smtClean="0"/>
              <a:t>über 18 J. des jeweiligen Vereins   =   </a:t>
            </a:r>
            <a:r>
              <a:rPr lang="de-DE" sz="2000" b="1" dirty="0" smtClean="0"/>
              <a:t>Förderbetrag allg. Vereinszuschuss</a:t>
            </a:r>
          </a:p>
          <a:p>
            <a:endParaRPr lang="de-DE" sz="2000" dirty="0" smtClean="0"/>
          </a:p>
          <a:p>
            <a:endParaRPr lang="de-DE" dirty="0" smtClean="0"/>
          </a:p>
          <a:p>
            <a:endParaRPr lang="de-DE" dirty="0" smtClean="0"/>
          </a:p>
          <a:p>
            <a:endParaRPr lang="de-DE" dirty="0" smtClean="0"/>
          </a:p>
          <a:p>
            <a:endParaRPr lang="de-DE" dirty="0" smtClean="0"/>
          </a:p>
          <a:p>
            <a:endParaRPr lang="de-DE" dirty="0"/>
          </a:p>
        </p:txBody>
      </p:sp>
      <p:cxnSp>
        <p:nvCxnSpPr>
          <p:cNvPr id="14" name="Gerade Verbindung 13"/>
          <p:cNvCxnSpPr/>
          <p:nvPr/>
        </p:nvCxnSpPr>
        <p:spPr bwMode="auto">
          <a:xfrm>
            <a:off x="827584" y="4797152"/>
            <a:ext cx="3384376"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 name="Gerade Verbindung 17"/>
          <p:cNvCxnSpPr/>
          <p:nvPr/>
        </p:nvCxnSpPr>
        <p:spPr bwMode="auto">
          <a:xfrm>
            <a:off x="4499992" y="4509120"/>
            <a:ext cx="4104456"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 name="Textfeld 14"/>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6" name="Foliennummernplatzhalter 15"/>
          <p:cNvSpPr>
            <a:spLocks noGrp="1"/>
          </p:cNvSpPr>
          <p:nvPr>
            <p:ph type="sldNum" sz="quarter" idx="12"/>
          </p:nvPr>
        </p:nvSpPr>
        <p:spPr/>
        <p:txBody>
          <a:bodyPr/>
          <a:lstStyle/>
          <a:p>
            <a:fld id="{930D1A4C-3AC6-4D1F-BAF8-E1B9DEC48037}" type="slidenum">
              <a:rPr lang="de-DE" smtClean="0"/>
              <a:pPr/>
              <a:t>19</a:t>
            </a:fld>
            <a:endParaRPr lang="de-DE"/>
          </a:p>
        </p:txBody>
      </p:sp>
    </p:spTree>
  </p:cSld>
  <p:clrMapOvr>
    <a:masterClrMapping/>
  </p:clrMapOvr>
  <p:transition>
    <p:cover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9" name="Rechteck 8"/>
          <p:cNvSpPr/>
          <p:nvPr/>
        </p:nvSpPr>
        <p:spPr>
          <a:xfrm>
            <a:off x="755576" y="1196752"/>
            <a:ext cx="8136904" cy="5740033"/>
          </a:xfrm>
          <a:prstGeom prst="rect">
            <a:avLst/>
          </a:prstGeom>
        </p:spPr>
        <p:txBody>
          <a:bodyPr wrap="square">
            <a:spAutoFit/>
          </a:bodyPr>
          <a:lstStyle/>
          <a:p>
            <a:pPr marL="457200" indent="-457200">
              <a:tabLst>
                <a:tab pos="447675" algn="l"/>
              </a:tabLst>
            </a:pPr>
            <a:endParaRPr lang="de-DE" sz="1000" dirty="0" smtClean="0"/>
          </a:p>
          <a:p>
            <a:pPr marL="457200" indent="-457200">
              <a:tabLst>
                <a:tab pos="447675" algn="l"/>
              </a:tabLst>
            </a:pPr>
            <a:r>
              <a:rPr lang="de-DE" sz="2500" b="1" dirty="0" smtClean="0"/>
              <a:t>INHALT:</a:t>
            </a:r>
          </a:p>
          <a:p>
            <a:pPr marL="457200" indent="-457200">
              <a:tabLst>
                <a:tab pos="447675" algn="l"/>
              </a:tabLst>
            </a:pPr>
            <a:endParaRPr lang="de-DE" sz="1600" b="1" dirty="0" smtClean="0"/>
          </a:p>
          <a:p>
            <a:pPr marL="457200" indent="-457200">
              <a:tabLst>
                <a:tab pos="447675" algn="l"/>
              </a:tabLst>
            </a:pPr>
            <a:r>
              <a:rPr lang="de-DE" sz="2500" dirty="0" smtClean="0"/>
              <a:t>1.	Warum hat der Markt neue Regelungen und Richtlinien eingeführt?</a:t>
            </a:r>
          </a:p>
          <a:p>
            <a:pPr marL="457200" indent="-457200">
              <a:tabLst>
                <a:tab pos="447675" algn="l"/>
              </a:tabLst>
            </a:pPr>
            <a:r>
              <a:rPr lang="de-DE" sz="1000" dirty="0" smtClean="0"/>
              <a:t> </a:t>
            </a:r>
          </a:p>
          <a:p>
            <a:pPr marL="457200" indent="-457200">
              <a:buAutoNum type="arabicPeriod" startAt="2"/>
              <a:tabLst>
                <a:tab pos="447675" algn="l"/>
              </a:tabLst>
            </a:pPr>
            <a:r>
              <a:rPr lang="de-DE" sz="2500" dirty="0" smtClean="0"/>
              <a:t>Welche Förderungen können die örtlichen Sportvereine erhalten? </a:t>
            </a:r>
          </a:p>
          <a:p>
            <a:pPr marL="457200" indent="-457200">
              <a:tabLst>
                <a:tab pos="447675" algn="l"/>
              </a:tabLst>
            </a:pPr>
            <a:endParaRPr lang="de-DE" sz="1000" dirty="0" smtClean="0"/>
          </a:p>
          <a:p>
            <a:pPr marL="457200" indent="-457200">
              <a:buAutoNum type="arabicPeriod" startAt="3"/>
              <a:tabLst>
                <a:tab pos="447675" algn="l"/>
              </a:tabLst>
            </a:pPr>
            <a:r>
              <a:rPr lang="de-DE" sz="2500" dirty="0" smtClean="0"/>
              <a:t>Welche Vereine sind förderberechtigt?</a:t>
            </a:r>
          </a:p>
          <a:p>
            <a:pPr marL="457200" indent="-457200">
              <a:tabLst>
                <a:tab pos="447675" algn="l"/>
              </a:tabLst>
            </a:pPr>
            <a:endParaRPr lang="de-DE" sz="1000" dirty="0" smtClean="0"/>
          </a:p>
          <a:p>
            <a:pPr marL="457200" indent="-457200">
              <a:buAutoNum type="arabicPeriod" startAt="4"/>
              <a:tabLst>
                <a:tab pos="447675" algn="l"/>
              </a:tabLst>
            </a:pPr>
            <a:r>
              <a:rPr lang="de-DE" sz="2500" dirty="0" smtClean="0"/>
              <a:t>Was müssen die Vereine beachten?</a:t>
            </a:r>
          </a:p>
          <a:p>
            <a:pPr>
              <a:tabLst>
                <a:tab pos="447675" algn="l"/>
              </a:tabLst>
            </a:pPr>
            <a:endParaRPr lang="de-DE" sz="500" dirty="0" smtClean="0"/>
          </a:p>
          <a:p>
            <a:pPr>
              <a:tabLst>
                <a:tab pos="447675" algn="l"/>
              </a:tabLst>
            </a:pPr>
            <a:r>
              <a:rPr lang="de-DE" sz="1800" dirty="0" smtClean="0"/>
              <a:t>	- Antragstellung</a:t>
            </a:r>
          </a:p>
          <a:p>
            <a:pPr>
              <a:tabLst>
                <a:tab pos="447675" algn="l"/>
              </a:tabLst>
            </a:pPr>
            <a:r>
              <a:rPr lang="de-DE" sz="1800" dirty="0" smtClean="0"/>
              <a:t>	- Bereitstellung und Auszahlung der Fördermittel</a:t>
            </a:r>
          </a:p>
          <a:p>
            <a:pPr>
              <a:tabLst>
                <a:tab pos="447675" algn="l"/>
              </a:tabLst>
            </a:pPr>
            <a:r>
              <a:rPr lang="de-DE" sz="1800" dirty="0" smtClean="0"/>
              <a:t>	- Wichtige zu beachtende Änderungen</a:t>
            </a:r>
          </a:p>
          <a:p>
            <a:pPr>
              <a:tabLst>
                <a:tab pos="447675" algn="l"/>
              </a:tabLst>
            </a:pPr>
            <a:endParaRPr lang="de-DE" sz="500" dirty="0" smtClean="0"/>
          </a:p>
          <a:p>
            <a:pPr>
              <a:tabLst>
                <a:tab pos="447675" algn="l"/>
              </a:tabLst>
            </a:pPr>
            <a:endParaRPr lang="de-DE" sz="1800" dirty="0" smtClean="0"/>
          </a:p>
          <a:p>
            <a:pPr>
              <a:tabLst>
                <a:tab pos="447675" algn="l"/>
              </a:tabLst>
            </a:pPr>
            <a:r>
              <a:rPr lang="de-DE" sz="1800" dirty="0" smtClean="0"/>
              <a:t>	 </a:t>
            </a:r>
          </a:p>
          <a:p>
            <a:pPr algn="ctr">
              <a:spcBef>
                <a:spcPct val="50000"/>
              </a:spcBef>
            </a:pPr>
            <a:endParaRPr lang="de-DE" sz="1200" b="1" dirty="0" smtClean="0"/>
          </a:p>
          <a:p>
            <a:pPr algn="ctr">
              <a:spcBef>
                <a:spcPct val="50000"/>
              </a:spcBef>
            </a:pPr>
            <a:endParaRPr lang="de-DE" sz="1200" dirty="0"/>
          </a:p>
        </p:txBody>
      </p:sp>
      <p:sp>
        <p:nvSpPr>
          <p:cNvPr id="10" name="Rechteck 9"/>
          <p:cNvSpPr/>
          <p:nvPr/>
        </p:nvSpPr>
        <p:spPr>
          <a:xfrm>
            <a:off x="755576" y="2564904"/>
            <a:ext cx="7704856" cy="1569660"/>
          </a:xfrm>
          <a:prstGeom prst="rect">
            <a:avLst/>
          </a:prstGeom>
        </p:spPr>
        <p:txBody>
          <a:bodyPr wrap="square">
            <a:spAutoFit/>
          </a:bodyPr>
          <a:lstStyle/>
          <a:p>
            <a:pPr>
              <a:spcBef>
                <a:spcPct val="50000"/>
              </a:spcBef>
            </a:pPr>
            <a:endParaRPr lang="de-DE" dirty="0" smtClean="0"/>
          </a:p>
          <a:p>
            <a:pPr algn="ctr">
              <a:spcBef>
                <a:spcPct val="50000"/>
              </a:spcBef>
            </a:pPr>
            <a:endParaRPr lang="de-DE" dirty="0"/>
          </a:p>
          <a:p>
            <a:pPr>
              <a:spcBef>
                <a:spcPct val="50000"/>
              </a:spcBef>
            </a:pPr>
            <a:endParaRPr lang="de-DE" dirty="0"/>
          </a:p>
        </p:txBody>
      </p:sp>
      <p:sp>
        <p:nvSpPr>
          <p:cNvPr id="11" name="Textfeld 10"/>
          <p:cNvSpPr txBox="1"/>
          <p:nvPr/>
        </p:nvSpPr>
        <p:spPr>
          <a:xfrm>
            <a:off x="1835696" y="1196752"/>
            <a:ext cx="261610" cy="1200329"/>
          </a:xfrm>
          <a:prstGeom prst="rect">
            <a:avLst/>
          </a:prstGeom>
          <a:noFill/>
        </p:spPr>
        <p:txBody>
          <a:bodyPr wrap="none" rtlCol="0">
            <a:spAutoFit/>
          </a:bodyPr>
          <a:lstStyle/>
          <a:p>
            <a:endParaRPr lang="de-DE" dirty="0" smtClean="0"/>
          </a:p>
          <a:p>
            <a:endParaRPr lang="de-DE" dirty="0" smtClean="0"/>
          </a:p>
          <a:p>
            <a:r>
              <a:rPr lang="de-DE" dirty="0" smtClean="0"/>
              <a:t> </a:t>
            </a:r>
            <a:endParaRPr lang="de-DE" dirty="0"/>
          </a:p>
        </p:txBody>
      </p:sp>
      <p:sp>
        <p:nvSpPr>
          <p:cNvPr id="14" name="Textfeld 13"/>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2" name="Foliennummernplatzhalter 11"/>
          <p:cNvSpPr>
            <a:spLocks noGrp="1"/>
          </p:cNvSpPr>
          <p:nvPr>
            <p:ph type="sldNum" sz="quarter" idx="12"/>
          </p:nvPr>
        </p:nvSpPr>
        <p:spPr/>
        <p:txBody>
          <a:bodyPr/>
          <a:lstStyle/>
          <a:p>
            <a:fld id="{930D1A4C-3AC6-4D1F-BAF8-E1B9DEC48037}" type="slidenum">
              <a:rPr lang="de-DE" smtClean="0"/>
              <a:pPr/>
              <a:t>2</a:t>
            </a:fld>
            <a:endParaRPr lang="de-DE"/>
          </a:p>
        </p:txBody>
      </p:sp>
    </p:spTree>
  </p:cSld>
  <p:clrMapOvr>
    <a:masterClrMapping/>
  </p:clrMapOvr>
  <p:transition>
    <p:cover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11" name="Textfeld 10"/>
          <p:cNvSpPr txBox="1"/>
          <p:nvPr/>
        </p:nvSpPr>
        <p:spPr>
          <a:xfrm>
            <a:off x="2699792" y="1268760"/>
            <a:ext cx="3600400" cy="461665"/>
          </a:xfrm>
          <a:prstGeom prst="rect">
            <a:avLst/>
          </a:prstGeom>
          <a:noFill/>
        </p:spPr>
        <p:txBody>
          <a:bodyPr wrap="square" rtlCol="0">
            <a:spAutoFit/>
          </a:bodyPr>
          <a:lstStyle/>
          <a:p>
            <a:pPr algn="ctr"/>
            <a:r>
              <a:rPr lang="de-DE" b="1" dirty="0" smtClean="0"/>
              <a:t>Sonderförderung</a:t>
            </a:r>
            <a:endParaRPr lang="de-DE" b="1" dirty="0"/>
          </a:p>
        </p:txBody>
      </p:sp>
      <p:sp>
        <p:nvSpPr>
          <p:cNvPr id="22" name="Textfeld 21"/>
          <p:cNvSpPr txBox="1"/>
          <p:nvPr/>
        </p:nvSpPr>
        <p:spPr>
          <a:xfrm>
            <a:off x="971600" y="2996952"/>
            <a:ext cx="7632848" cy="2769989"/>
          </a:xfrm>
          <a:prstGeom prst="rect">
            <a:avLst/>
          </a:prstGeom>
          <a:noFill/>
        </p:spPr>
        <p:txBody>
          <a:bodyPr wrap="square" rtlCol="0">
            <a:spAutoFit/>
          </a:bodyPr>
          <a:lstStyle/>
          <a:p>
            <a:pPr>
              <a:buFont typeface="Arial" pitchFamily="34" charset="0"/>
              <a:buChar char="•"/>
            </a:pPr>
            <a:r>
              <a:rPr lang="de-DE" dirty="0" smtClean="0"/>
              <a:t>  </a:t>
            </a:r>
            <a:r>
              <a:rPr lang="de-DE" b="1" u="sng" dirty="0" smtClean="0"/>
              <a:t>Sonderzuschüsse</a:t>
            </a:r>
          </a:p>
          <a:p>
            <a:pPr marL="0" lvl="2">
              <a:tabLst>
                <a:tab pos="269875" algn="l"/>
              </a:tabLst>
            </a:pPr>
            <a:endParaRPr lang="de-DE" sz="500" dirty="0" smtClean="0"/>
          </a:p>
          <a:p>
            <a:pPr marL="0" lvl="2">
              <a:tabLst>
                <a:tab pos="269875" algn="l"/>
              </a:tabLst>
            </a:pPr>
            <a:r>
              <a:rPr lang="de-DE" sz="500" dirty="0" smtClean="0"/>
              <a:t>	</a:t>
            </a:r>
          </a:p>
          <a:p>
            <a:pPr lvl="0" algn="just" eaLnBrk="1" hangingPunct="1"/>
            <a:endParaRPr lang="de-DE" sz="2000" dirty="0" smtClean="0"/>
          </a:p>
          <a:p>
            <a:pPr lvl="0" algn="just" eaLnBrk="1" hangingPunct="1"/>
            <a:r>
              <a:rPr lang="de-DE" sz="2000" dirty="0" smtClean="0"/>
              <a:t>Unabhängig von den Förderungen der allg. Vereinsförderung nach den Nrn. III, IV, V und VI der Sportförderrichtlinien, behält es sich der Markt Garmisch-Partenkirchen vor, auf Antrag in besonders gelagerten und begründeten Ausnahmefällen, einzelne weitere Sonderförderungen an einzelne Vereine zu gewähren. </a:t>
            </a:r>
          </a:p>
          <a:p>
            <a:pPr lvl="0" algn="just" eaLnBrk="1" hangingPunct="1"/>
            <a:endParaRPr lang="de-DE" sz="2000" dirty="0" smtClean="0"/>
          </a:p>
        </p:txBody>
      </p:sp>
      <p:pic>
        <p:nvPicPr>
          <p:cNvPr id="13" name="Picture 2"/>
          <p:cNvPicPr>
            <a:picLocks noChangeAspect="1" noChangeArrowheads="1"/>
          </p:cNvPicPr>
          <p:nvPr/>
        </p:nvPicPr>
        <p:blipFill>
          <a:blip r:embed="rId3" cstate="print"/>
          <a:srcRect/>
          <a:stretch>
            <a:fillRect/>
          </a:stretch>
        </p:blipFill>
        <p:spPr bwMode="auto">
          <a:xfrm>
            <a:off x="3419872" y="1772816"/>
            <a:ext cx="2041846" cy="1080120"/>
          </a:xfrm>
          <a:prstGeom prst="rect">
            <a:avLst/>
          </a:prstGeom>
          <a:noFill/>
          <a:ln w="9525">
            <a:noFill/>
            <a:miter lim="800000"/>
            <a:headEnd/>
            <a:tailEnd/>
          </a:ln>
          <a:effectLst/>
        </p:spPr>
      </p:pic>
      <p:sp>
        <p:nvSpPr>
          <p:cNvPr id="12" name="Textfeld 11"/>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3313" name="Rectangle 1"/>
          <p:cNvSpPr>
            <a:spLocks noChangeArrowheads="1"/>
          </p:cNvSpPr>
          <p:nvPr/>
        </p:nvSpPr>
        <p:spPr bwMode="auto">
          <a:xfrm>
            <a:off x="4436386" y="90100"/>
            <a:ext cx="27122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de-D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Foliennummernplatzhalter 13"/>
          <p:cNvSpPr>
            <a:spLocks noGrp="1"/>
          </p:cNvSpPr>
          <p:nvPr>
            <p:ph type="sldNum" sz="quarter" idx="12"/>
          </p:nvPr>
        </p:nvSpPr>
        <p:spPr/>
        <p:txBody>
          <a:bodyPr/>
          <a:lstStyle/>
          <a:p>
            <a:fld id="{930D1A4C-3AC6-4D1F-BAF8-E1B9DEC48037}" type="slidenum">
              <a:rPr lang="de-DE" smtClean="0"/>
              <a:pPr/>
              <a:t>20</a:t>
            </a:fld>
            <a:endParaRPr lang="de-DE"/>
          </a:p>
        </p:txBody>
      </p:sp>
    </p:spTree>
  </p:cSld>
  <p:clrMapOvr>
    <a:masterClrMapping/>
  </p:clrMapOvr>
  <p:transition>
    <p:cover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11" name="Textfeld 10"/>
          <p:cNvSpPr txBox="1"/>
          <p:nvPr/>
        </p:nvSpPr>
        <p:spPr>
          <a:xfrm>
            <a:off x="2699792" y="1268760"/>
            <a:ext cx="3600400" cy="461665"/>
          </a:xfrm>
          <a:prstGeom prst="rect">
            <a:avLst/>
          </a:prstGeom>
          <a:noFill/>
        </p:spPr>
        <p:txBody>
          <a:bodyPr wrap="square" rtlCol="0">
            <a:spAutoFit/>
          </a:bodyPr>
          <a:lstStyle/>
          <a:p>
            <a:pPr algn="ctr"/>
            <a:r>
              <a:rPr lang="de-DE" b="1" dirty="0" smtClean="0"/>
              <a:t>Sonderförderung</a:t>
            </a:r>
            <a:endParaRPr lang="de-DE" b="1" dirty="0"/>
          </a:p>
        </p:txBody>
      </p:sp>
      <p:sp>
        <p:nvSpPr>
          <p:cNvPr id="22" name="Textfeld 21"/>
          <p:cNvSpPr txBox="1"/>
          <p:nvPr/>
        </p:nvSpPr>
        <p:spPr>
          <a:xfrm>
            <a:off x="755576" y="2996952"/>
            <a:ext cx="7992888" cy="3724096"/>
          </a:xfrm>
          <a:prstGeom prst="rect">
            <a:avLst/>
          </a:prstGeom>
          <a:noFill/>
        </p:spPr>
        <p:txBody>
          <a:bodyPr wrap="square" rtlCol="0">
            <a:spAutoFit/>
          </a:bodyPr>
          <a:lstStyle/>
          <a:p>
            <a:pPr>
              <a:buFont typeface="Arial" pitchFamily="34" charset="0"/>
              <a:buChar char="•"/>
            </a:pPr>
            <a:r>
              <a:rPr lang="de-DE" dirty="0" smtClean="0"/>
              <a:t>  </a:t>
            </a:r>
            <a:r>
              <a:rPr lang="de-DE" b="1" u="sng" dirty="0" smtClean="0"/>
              <a:t>Sonderzuschüsse</a:t>
            </a:r>
          </a:p>
          <a:p>
            <a:pPr marL="0" lvl="2">
              <a:tabLst>
                <a:tab pos="269875" algn="l"/>
              </a:tabLst>
            </a:pPr>
            <a:endParaRPr lang="de-DE" sz="500" dirty="0" smtClean="0"/>
          </a:p>
          <a:p>
            <a:pPr marL="0" lvl="2">
              <a:tabLst>
                <a:tab pos="269875" algn="l"/>
              </a:tabLst>
            </a:pPr>
            <a:r>
              <a:rPr lang="de-DE" sz="500" dirty="0" smtClean="0"/>
              <a:t>	</a:t>
            </a:r>
          </a:p>
          <a:p>
            <a:pPr lvl="0" algn="just" eaLnBrk="1" hangingPunct="1"/>
            <a:r>
              <a:rPr lang="de-DE" sz="1800" dirty="0" smtClean="0"/>
              <a:t>Der Markt gewährt nach Prüfung und Einzelentscheidung der jeweils nach der Geschäftsordnung des Marktgemeinderates zuständigen Organe und Gremien Unterstützungen für z.B. – </a:t>
            </a:r>
          </a:p>
          <a:p>
            <a:pPr lvl="0" algn="just"/>
            <a:r>
              <a:rPr lang="de-DE" sz="1800" dirty="0" smtClean="0"/>
              <a:t>- die Durchführung von einzelnen Sportveranstaltungen, </a:t>
            </a:r>
          </a:p>
          <a:p>
            <a:pPr lvl="0" algn="just"/>
            <a:r>
              <a:rPr lang="de-DE" sz="1800" dirty="0" smtClean="0"/>
              <a:t>- die Nutzung von nicht in der Trägerschaft des Marktes befindlichen</a:t>
            </a:r>
          </a:p>
          <a:p>
            <a:pPr lvl="0" algn="just"/>
            <a:r>
              <a:rPr lang="de-DE" sz="1800" dirty="0" smtClean="0"/>
              <a:t>  Sportstätten für Training und Wettkampf, </a:t>
            </a:r>
          </a:p>
          <a:p>
            <a:pPr lvl="0" algn="just"/>
            <a:r>
              <a:rPr lang="de-DE" sz="1800" dirty="0" smtClean="0"/>
              <a:t>- die Beschaffung von Sportgeräten, </a:t>
            </a:r>
          </a:p>
          <a:p>
            <a:pPr lvl="0" algn="just"/>
            <a:r>
              <a:rPr lang="de-DE" sz="1800" dirty="0" smtClean="0"/>
              <a:t>- den vereinseigenen </a:t>
            </a:r>
            <a:r>
              <a:rPr lang="de-DE" sz="1800" dirty="0" err="1" smtClean="0"/>
              <a:t>Sportstättenbau</a:t>
            </a:r>
            <a:endParaRPr lang="de-DE" sz="1800" dirty="0" smtClean="0"/>
          </a:p>
          <a:p>
            <a:pPr lvl="0" algn="just"/>
            <a:r>
              <a:rPr lang="de-DE" sz="1800" dirty="0" smtClean="0"/>
              <a:t>  sowie in anderen einzelfallbezogenen begründeten Ausnahme- und Sonderfällen </a:t>
            </a:r>
          </a:p>
          <a:p>
            <a:pPr marL="0" lvl="2">
              <a:tabLst>
                <a:tab pos="269875" algn="l"/>
              </a:tabLst>
            </a:pPr>
            <a:r>
              <a:rPr lang="de-DE" sz="2000" dirty="0" smtClean="0"/>
              <a:t>	</a:t>
            </a:r>
          </a:p>
          <a:p>
            <a:pPr marL="0" lvl="2">
              <a:tabLst>
                <a:tab pos="269875" algn="l"/>
              </a:tabLst>
            </a:pPr>
            <a:r>
              <a:rPr lang="de-DE" sz="2000" dirty="0" smtClean="0"/>
              <a:t>	</a:t>
            </a:r>
          </a:p>
        </p:txBody>
      </p:sp>
      <p:pic>
        <p:nvPicPr>
          <p:cNvPr id="13" name="Picture 2"/>
          <p:cNvPicPr>
            <a:picLocks noChangeAspect="1" noChangeArrowheads="1"/>
          </p:cNvPicPr>
          <p:nvPr/>
        </p:nvPicPr>
        <p:blipFill>
          <a:blip r:embed="rId3" cstate="print"/>
          <a:srcRect/>
          <a:stretch>
            <a:fillRect/>
          </a:stretch>
        </p:blipFill>
        <p:spPr bwMode="auto">
          <a:xfrm>
            <a:off x="3419872" y="1772816"/>
            <a:ext cx="2041846" cy="1080120"/>
          </a:xfrm>
          <a:prstGeom prst="rect">
            <a:avLst/>
          </a:prstGeom>
          <a:noFill/>
          <a:ln w="9525">
            <a:noFill/>
            <a:miter lim="800000"/>
            <a:headEnd/>
            <a:tailEnd/>
          </a:ln>
          <a:effectLst/>
        </p:spPr>
      </p:pic>
      <p:sp>
        <p:nvSpPr>
          <p:cNvPr id="12" name="Textfeld 11"/>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4" name="Foliennummernplatzhalter 13"/>
          <p:cNvSpPr>
            <a:spLocks noGrp="1"/>
          </p:cNvSpPr>
          <p:nvPr>
            <p:ph type="sldNum" sz="quarter" idx="12"/>
          </p:nvPr>
        </p:nvSpPr>
        <p:spPr/>
        <p:txBody>
          <a:bodyPr/>
          <a:lstStyle/>
          <a:p>
            <a:fld id="{930D1A4C-3AC6-4D1F-BAF8-E1B9DEC48037}" type="slidenum">
              <a:rPr lang="de-DE" smtClean="0"/>
              <a:pPr/>
              <a:t>21</a:t>
            </a:fld>
            <a:endParaRPr lang="de-DE"/>
          </a:p>
        </p:txBody>
      </p:sp>
    </p:spTree>
  </p:cSld>
  <p:clrMapOvr>
    <a:masterClrMapping/>
  </p:clrMapOvr>
  <p:transition>
    <p:cover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11" name="Textfeld 10"/>
          <p:cNvSpPr txBox="1"/>
          <p:nvPr/>
        </p:nvSpPr>
        <p:spPr>
          <a:xfrm>
            <a:off x="2699792" y="1268760"/>
            <a:ext cx="3600400" cy="461665"/>
          </a:xfrm>
          <a:prstGeom prst="rect">
            <a:avLst/>
          </a:prstGeom>
          <a:noFill/>
        </p:spPr>
        <p:txBody>
          <a:bodyPr wrap="square" rtlCol="0">
            <a:spAutoFit/>
          </a:bodyPr>
          <a:lstStyle/>
          <a:p>
            <a:pPr algn="ctr"/>
            <a:r>
              <a:rPr lang="de-DE" b="1" dirty="0" smtClean="0"/>
              <a:t>Sonderförderung</a:t>
            </a:r>
            <a:endParaRPr lang="de-DE" b="1" dirty="0"/>
          </a:p>
        </p:txBody>
      </p:sp>
      <p:sp>
        <p:nvSpPr>
          <p:cNvPr id="22" name="Textfeld 21"/>
          <p:cNvSpPr txBox="1"/>
          <p:nvPr/>
        </p:nvSpPr>
        <p:spPr>
          <a:xfrm>
            <a:off x="755576" y="2949238"/>
            <a:ext cx="7776864" cy="3908762"/>
          </a:xfrm>
          <a:prstGeom prst="rect">
            <a:avLst/>
          </a:prstGeom>
          <a:noFill/>
        </p:spPr>
        <p:txBody>
          <a:bodyPr wrap="square" rtlCol="0">
            <a:spAutoFit/>
          </a:bodyPr>
          <a:lstStyle/>
          <a:p>
            <a:pPr>
              <a:buFont typeface="Arial" pitchFamily="34" charset="0"/>
              <a:buChar char="•"/>
            </a:pPr>
            <a:r>
              <a:rPr lang="de-DE" dirty="0" smtClean="0"/>
              <a:t>  </a:t>
            </a:r>
            <a:r>
              <a:rPr lang="de-DE" b="1" u="sng" dirty="0" smtClean="0"/>
              <a:t>Sonderzuschüsse</a:t>
            </a:r>
          </a:p>
          <a:p>
            <a:endParaRPr lang="de-DE" sz="1000" b="1" u="sng" dirty="0" smtClean="0"/>
          </a:p>
          <a:p>
            <a:pPr lvl="0"/>
            <a:r>
              <a:rPr lang="de-DE" sz="2000" dirty="0" smtClean="0"/>
              <a:t>Anträge für Sonderzuschüsse müssen </a:t>
            </a:r>
            <a:r>
              <a:rPr lang="de-DE" sz="2000" b="1" dirty="0" smtClean="0"/>
              <a:t>jährlich bis spätestens 01.10. </a:t>
            </a:r>
            <a:r>
              <a:rPr lang="de-DE" sz="2000" dirty="0" smtClean="0"/>
              <a:t>des dem Förderjahr vorausgehenden Jahres gestellt werden. Dem Antrag ist eine ausführliche, schriftliche Begründung für die Erforderlichkeit und Notwendigkeit der Fördermaßnahme sowie umfassende und geeignete Unterlagen (u.a. steuerrelevante Kassen-berichte, Bilanzen, Einnahmen-Ausgaben-Überschussrechnungen etc.), die die Erforderlichkeit belegen, beizufügen. </a:t>
            </a:r>
          </a:p>
          <a:p>
            <a:endParaRPr lang="de-DE" b="1" u="sng" dirty="0" smtClean="0"/>
          </a:p>
          <a:p>
            <a:pPr marL="0" lvl="2">
              <a:tabLst>
                <a:tab pos="269875" algn="l"/>
              </a:tabLst>
            </a:pPr>
            <a:endParaRPr lang="de-DE" sz="500" dirty="0" smtClean="0"/>
          </a:p>
          <a:p>
            <a:pPr marL="0" lvl="2">
              <a:tabLst>
                <a:tab pos="269875" algn="l"/>
              </a:tabLst>
            </a:pPr>
            <a:r>
              <a:rPr lang="de-DE" sz="500" dirty="0" smtClean="0"/>
              <a:t>	</a:t>
            </a:r>
          </a:p>
          <a:p>
            <a:pPr marL="0" lvl="2">
              <a:tabLst>
                <a:tab pos="269875" algn="l"/>
              </a:tabLst>
            </a:pPr>
            <a:r>
              <a:rPr lang="de-DE" sz="2000" dirty="0" smtClean="0"/>
              <a:t>	</a:t>
            </a:r>
          </a:p>
          <a:p>
            <a:pPr marL="0" lvl="2">
              <a:tabLst>
                <a:tab pos="269875" algn="l"/>
              </a:tabLst>
            </a:pPr>
            <a:r>
              <a:rPr lang="de-DE" sz="2000" dirty="0" smtClean="0"/>
              <a:t>	</a:t>
            </a:r>
          </a:p>
        </p:txBody>
      </p:sp>
      <p:pic>
        <p:nvPicPr>
          <p:cNvPr id="13" name="Picture 2"/>
          <p:cNvPicPr>
            <a:picLocks noChangeAspect="1" noChangeArrowheads="1"/>
          </p:cNvPicPr>
          <p:nvPr/>
        </p:nvPicPr>
        <p:blipFill>
          <a:blip r:embed="rId3" cstate="print"/>
          <a:srcRect/>
          <a:stretch>
            <a:fillRect/>
          </a:stretch>
        </p:blipFill>
        <p:spPr bwMode="auto">
          <a:xfrm>
            <a:off x="3419872" y="1772816"/>
            <a:ext cx="2041846" cy="1080120"/>
          </a:xfrm>
          <a:prstGeom prst="rect">
            <a:avLst/>
          </a:prstGeom>
          <a:noFill/>
          <a:ln w="9525">
            <a:noFill/>
            <a:miter lim="800000"/>
            <a:headEnd/>
            <a:tailEnd/>
          </a:ln>
          <a:effectLst/>
        </p:spPr>
      </p:pic>
      <p:sp>
        <p:nvSpPr>
          <p:cNvPr id="12" name="Textfeld 11"/>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4" name="Foliennummernplatzhalter 13"/>
          <p:cNvSpPr>
            <a:spLocks noGrp="1"/>
          </p:cNvSpPr>
          <p:nvPr>
            <p:ph type="sldNum" sz="quarter" idx="12"/>
          </p:nvPr>
        </p:nvSpPr>
        <p:spPr/>
        <p:txBody>
          <a:bodyPr/>
          <a:lstStyle/>
          <a:p>
            <a:fld id="{930D1A4C-3AC6-4D1F-BAF8-E1B9DEC48037}" type="slidenum">
              <a:rPr lang="de-DE" smtClean="0"/>
              <a:pPr/>
              <a:t>22</a:t>
            </a:fld>
            <a:endParaRPr lang="de-DE"/>
          </a:p>
        </p:txBody>
      </p:sp>
    </p:spTree>
  </p:cSld>
  <p:clrMapOvr>
    <a:masterClrMapping/>
  </p:clrMapOvr>
  <p:transition>
    <p:cover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11" name="Textfeld 10"/>
          <p:cNvSpPr txBox="1"/>
          <p:nvPr/>
        </p:nvSpPr>
        <p:spPr>
          <a:xfrm>
            <a:off x="2699792" y="1268760"/>
            <a:ext cx="3600400" cy="461665"/>
          </a:xfrm>
          <a:prstGeom prst="rect">
            <a:avLst/>
          </a:prstGeom>
          <a:noFill/>
        </p:spPr>
        <p:txBody>
          <a:bodyPr wrap="square" rtlCol="0">
            <a:spAutoFit/>
          </a:bodyPr>
          <a:lstStyle/>
          <a:p>
            <a:pPr algn="ctr"/>
            <a:r>
              <a:rPr lang="de-DE" b="1" dirty="0" smtClean="0"/>
              <a:t>Sonderförderung</a:t>
            </a:r>
            <a:endParaRPr lang="de-DE" b="1" dirty="0"/>
          </a:p>
        </p:txBody>
      </p:sp>
      <p:sp>
        <p:nvSpPr>
          <p:cNvPr id="22" name="Textfeld 21"/>
          <p:cNvSpPr txBox="1"/>
          <p:nvPr/>
        </p:nvSpPr>
        <p:spPr>
          <a:xfrm>
            <a:off x="755576" y="2852936"/>
            <a:ext cx="7776864" cy="2985433"/>
          </a:xfrm>
          <a:prstGeom prst="rect">
            <a:avLst/>
          </a:prstGeom>
          <a:noFill/>
        </p:spPr>
        <p:txBody>
          <a:bodyPr wrap="square" rtlCol="0">
            <a:spAutoFit/>
          </a:bodyPr>
          <a:lstStyle/>
          <a:p>
            <a:pPr>
              <a:buFont typeface="Arial" pitchFamily="34" charset="0"/>
              <a:buChar char="•"/>
            </a:pPr>
            <a:r>
              <a:rPr lang="de-DE" dirty="0" smtClean="0"/>
              <a:t>  </a:t>
            </a:r>
            <a:r>
              <a:rPr lang="de-DE" b="1" u="sng" dirty="0" smtClean="0"/>
              <a:t>Sonderzuschüsse</a:t>
            </a:r>
          </a:p>
          <a:p>
            <a:endParaRPr lang="de-DE" sz="1000" b="1" u="sng" dirty="0" smtClean="0"/>
          </a:p>
          <a:p>
            <a:pPr lvl="0"/>
            <a:r>
              <a:rPr lang="de-DE" sz="2000" dirty="0" smtClean="0"/>
              <a:t>Alle im Wege der Sonderförderung gewährten Zuschüsse sind zweckgebunden. Der Markt Garmisch-Partenkirchen ist berechtigt, Buchführung und Belege zu prüfen und sich von der richtigen Mittelverwendung an Ort und Stelle zu überzeugen. </a:t>
            </a:r>
          </a:p>
          <a:p>
            <a:endParaRPr lang="de-DE" b="1" u="sng" dirty="0" smtClean="0"/>
          </a:p>
          <a:p>
            <a:pPr marL="0" lvl="2">
              <a:tabLst>
                <a:tab pos="269875" algn="l"/>
              </a:tabLst>
            </a:pPr>
            <a:endParaRPr lang="de-DE" sz="500" dirty="0" smtClean="0"/>
          </a:p>
          <a:p>
            <a:pPr marL="0" lvl="2">
              <a:tabLst>
                <a:tab pos="269875" algn="l"/>
              </a:tabLst>
            </a:pPr>
            <a:r>
              <a:rPr lang="de-DE" sz="500" dirty="0" smtClean="0"/>
              <a:t>	</a:t>
            </a:r>
          </a:p>
          <a:p>
            <a:pPr marL="0" lvl="2">
              <a:tabLst>
                <a:tab pos="269875" algn="l"/>
              </a:tabLst>
            </a:pPr>
            <a:r>
              <a:rPr lang="de-DE" sz="2000" dirty="0" smtClean="0"/>
              <a:t>	</a:t>
            </a:r>
          </a:p>
          <a:p>
            <a:pPr marL="0" lvl="2">
              <a:tabLst>
                <a:tab pos="269875" algn="l"/>
              </a:tabLst>
            </a:pPr>
            <a:r>
              <a:rPr lang="de-DE" sz="2000" dirty="0" smtClean="0"/>
              <a:t>	</a:t>
            </a:r>
          </a:p>
        </p:txBody>
      </p:sp>
      <p:pic>
        <p:nvPicPr>
          <p:cNvPr id="13" name="Picture 2"/>
          <p:cNvPicPr>
            <a:picLocks noChangeAspect="1" noChangeArrowheads="1"/>
          </p:cNvPicPr>
          <p:nvPr/>
        </p:nvPicPr>
        <p:blipFill>
          <a:blip r:embed="rId3" cstate="print"/>
          <a:srcRect/>
          <a:stretch>
            <a:fillRect/>
          </a:stretch>
        </p:blipFill>
        <p:spPr bwMode="auto">
          <a:xfrm>
            <a:off x="3419872" y="1772816"/>
            <a:ext cx="2041846" cy="1080120"/>
          </a:xfrm>
          <a:prstGeom prst="rect">
            <a:avLst/>
          </a:prstGeom>
          <a:noFill/>
          <a:ln w="9525">
            <a:noFill/>
            <a:miter lim="800000"/>
            <a:headEnd/>
            <a:tailEnd/>
          </a:ln>
          <a:effectLst/>
        </p:spPr>
      </p:pic>
      <p:sp>
        <p:nvSpPr>
          <p:cNvPr id="12" name="Textfeld 11"/>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4" name="Foliennummernplatzhalter 13"/>
          <p:cNvSpPr>
            <a:spLocks noGrp="1"/>
          </p:cNvSpPr>
          <p:nvPr>
            <p:ph type="sldNum" sz="quarter" idx="12"/>
          </p:nvPr>
        </p:nvSpPr>
        <p:spPr/>
        <p:txBody>
          <a:bodyPr/>
          <a:lstStyle/>
          <a:p>
            <a:fld id="{930D1A4C-3AC6-4D1F-BAF8-E1B9DEC48037}" type="slidenum">
              <a:rPr lang="de-DE" smtClean="0"/>
              <a:pPr/>
              <a:t>23</a:t>
            </a:fld>
            <a:endParaRPr lang="de-DE"/>
          </a:p>
        </p:txBody>
      </p:sp>
    </p:spTree>
  </p:cSld>
  <p:clrMapOvr>
    <a:masterClrMapping/>
  </p:clrMapOvr>
  <p:transition>
    <p:cover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11" name="Textfeld 10"/>
          <p:cNvSpPr txBox="1"/>
          <p:nvPr/>
        </p:nvSpPr>
        <p:spPr>
          <a:xfrm>
            <a:off x="899592" y="1772816"/>
            <a:ext cx="7920880" cy="3600986"/>
          </a:xfrm>
          <a:prstGeom prst="rect">
            <a:avLst/>
          </a:prstGeom>
          <a:noFill/>
        </p:spPr>
        <p:txBody>
          <a:bodyPr wrap="square" rtlCol="0">
            <a:spAutoFit/>
          </a:bodyPr>
          <a:lstStyle/>
          <a:p>
            <a:pPr>
              <a:buFont typeface="Arial" pitchFamily="34" charset="0"/>
              <a:buChar char="•"/>
            </a:pPr>
            <a:r>
              <a:rPr lang="de-DE" b="1" dirty="0" smtClean="0"/>
              <a:t> </a:t>
            </a:r>
            <a:r>
              <a:rPr lang="de-DE" b="1" u="sng" dirty="0" smtClean="0"/>
              <a:t>Nutzung der Sportstätten und Einrichtungen des Marktes</a:t>
            </a:r>
          </a:p>
          <a:p>
            <a:pPr algn="ctr"/>
            <a:endParaRPr lang="de-DE" b="1" dirty="0" smtClean="0"/>
          </a:p>
          <a:p>
            <a:r>
              <a:rPr lang="de-DE" sz="2000" dirty="0" smtClean="0"/>
              <a:t>Soweit die Sportveranstaltungen und Trainingseinheiten der örtlichen Sportvereine im unmittelbaren Zusammenhang mit dem satzungsgemäßen Vereinszweck stehen, stellt der Markt zur Unterstützung der täglichen Vereinsarbeit sowie zur Vermeidung eines aufwändigen Abrechnungsverfahrens von Nutzungsgebühren, weiterhin die in seiner Trägerschaft befindlichen Sportstätten, Anlagen und Einrichtungen (Turnhallen, Sportplätze, ..) kostenfrei zur Verfügung.</a:t>
            </a:r>
          </a:p>
          <a:p>
            <a:r>
              <a:rPr lang="de-DE" sz="2000" dirty="0" smtClean="0"/>
              <a:t>Ausgenommen ist hier das in gewerblichem Betrieb stehende Olympia-Skistadion.</a:t>
            </a:r>
            <a:endParaRPr lang="de-DE" sz="2000" dirty="0"/>
          </a:p>
        </p:txBody>
      </p:sp>
      <p:sp>
        <p:nvSpPr>
          <p:cNvPr id="12" name="Textfeld 11"/>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0" name="Foliennummernplatzhalter 9"/>
          <p:cNvSpPr>
            <a:spLocks noGrp="1"/>
          </p:cNvSpPr>
          <p:nvPr>
            <p:ph type="sldNum" sz="quarter" idx="12"/>
          </p:nvPr>
        </p:nvSpPr>
        <p:spPr/>
        <p:txBody>
          <a:bodyPr/>
          <a:lstStyle/>
          <a:p>
            <a:fld id="{930D1A4C-3AC6-4D1F-BAF8-E1B9DEC48037}" type="slidenum">
              <a:rPr lang="de-DE" smtClean="0"/>
              <a:pPr/>
              <a:t>24</a:t>
            </a:fld>
            <a:endParaRPr lang="de-DE"/>
          </a:p>
        </p:txBody>
      </p:sp>
    </p:spTree>
  </p:cSld>
  <p:clrMapOvr>
    <a:masterClrMapping/>
  </p:clrMapOvr>
  <p:transition>
    <p:cover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9" name="Rechteck 8"/>
          <p:cNvSpPr/>
          <p:nvPr/>
        </p:nvSpPr>
        <p:spPr>
          <a:xfrm>
            <a:off x="827584" y="1196752"/>
            <a:ext cx="8136904" cy="7309693"/>
          </a:xfrm>
          <a:prstGeom prst="rect">
            <a:avLst/>
          </a:prstGeom>
        </p:spPr>
        <p:txBody>
          <a:bodyPr wrap="square">
            <a:spAutoFit/>
          </a:bodyPr>
          <a:lstStyle/>
          <a:p>
            <a:endParaRPr lang="de-DE" sz="2500" dirty="0" smtClean="0"/>
          </a:p>
          <a:p>
            <a:pPr marL="457200" indent="-457200">
              <a:buAutoNum type="arabicPeriod" startAt="3"/>
              <a:tabLst>
                <a:tab pos="447675" algn="l"/>
              </a:tabLst>
            </a:pPr>
            <a:r>
              <a:rPr lang="de-DE" sz="2500" b="1" dirty="0" smtClean="0"/>
              <a:t>Welche Vereine sind förderberechtigt?</a:t>
            </a:r>
          </a:p>
          <a:p>
            <a:pPr marL="457200" indent="-457200">
              <a:tabLst>
                <a:tab pos="447675" algn="l"/>
              </a:tabLst>
            </a:pPr>
            <a:endParaRPr lang="de-DE" sz="1000" b="1" dirty="0" smtClean="0"/>
          </a:p>
          <a:p>
            <a:r>
              <a:rPr lang="de-DE" sz="1800" dirty="0" smtClean="0"/>
              <a:t>Förderberechtigt, um Förderungen aus den Fördertöpfen der allg. Vereinsförderung oder Sonderförderung erhalten zu können, sind nur diejenigen Vereine, die die Förderungsvoraussetzungen in Nr. I/2 alle </a:t>
            </a:r>
            <a:r>
              <a:rPr lang="de-DE" sz="1800" u="sng" dirty="0" smtClean="0"/>
              <a:t>abschließend</a:t>
            </a:r>
            <a:r>
              <a:rPr lang="de-DE" sz="1800" dirty="0" smtClean="0"/>
              <a:t> erfüllen.</a:t>
            </a:r>
          </a:p>
          <a:p>
            <a:pPr marL="457200" indent="-457200">
              <a:tabLst>
                <a:tab pos="447675" algn="l"/>
              </a:tabLst>
            </a:pPr>
            <a:endParaRPr lang="de-DE" sz="1000" b="1" dirty="0" smtClean="0"/>
          </a:p>
          <a:p>
            <a:pPr marL="457200" indent="-457200">
              <a:tabLst>
                <a:tab pos="447675" algn="l"/>
              </a:tabLst>
            </a:pPr>
            <a:r>
              <a:rPr lang="de-DE" sz="2500" b="1" dirty="0" smtClean="0"/>
              <a:t>Förderungsvoraussetzungen:</a:t>
            </a:r>
          </a:p>
          <a:p>
            <a:pPr marL="457200" indent="-457200">
              <a:tabLst>
                <a:tab pos="447675" algn="l"/>
              </a:tabLst>
            </a:pPr>
            <a:endParaRPr lang="de-DE" sz="1000" b="1" dirty="0" smtClean="0"/>
          </a:p>
          <a:p>
            <a:pPr marL="457200" indent="-457200">
              <a:buFont typeface="+mj-lt"/>
              <a:buAutoNum type="arabicPeriod"/>
              <a:tabLst>
                <a:tab pos="447675" algn="l"/>
              </a:tabLst>
            </a:pPr>
            <a:r>
              <a:rPr lang="de-DE" sz="1800" dirty="0" smtClean="0"/>
              <a:t>Es muss sich um einen</a:t>
            </a:r>
            <a:r>
              <a:rPr lang="de-DE" sz="1800" b="1" dirty="0" smtClean="0"/>
              <a:t> rechtsfähigen Sportverein </a:t>
            </a:r>
            <a:r>
              <a:rPr lang="de-DE" sz="1800" dirty="0" smtClean="0"/>
              <a:t>handeln, der </a:t>
            </a:r>
            <a:r>
              <a:rPr lang="de-DE" sz="1800" b="1" dirty="0" smtClean="0"/>
              <a:t>ins Vereinsregister eingetragen </a:t>
            </a:r>
            <a:r>
              <a:rPr lang="de-DE" sz="1800" dirty="0" smtClean="0"/>
              <a:t>ist (e.V.) und dessen </a:t>
            </a:r>
            <a:r>
              <a:rPr lang="de-DE" sz="1800" b="1" dirty="0" smtClean="0"/>
              <a:t>Vereinszweck die Pflege des Sports</a:t>
            </a:r>
            <a:r>
              <a:rPr lang="de-DE" sz="1800" dirty="0" smtClean="0"/>
              <a:t> oder eine/mehrere </a:t>
            </a:r>
            <a:r>
              <a:rPr lang="de-DE" sz="1800" b="1" dirty="0" smtClean="0"/>
              <a:t>Sportarten</a:t>
            </a:r>
            <a:r>
              <a:rPr lang="de-DE" sz="1800" dirty="0" smtClean="0"/>
              <a:t> bestimmt.</a:t>
            </a:r>
          </a:p>
          <a:p>
            <a:pPr marL="457200" indent="-457200">
              <a:buFont typeface="+mj-lt"/>
              <a:buAutoNum type="arabicPeriod"/>
              <a:tabLst>
                <a:tab pos="447675" algn="l"/>
              </a:tabLst>
            </a:pPr>
            <a:r>
              <a:rPr lang="de-DE" sz="1800" dirty="0" smtClean="0"/>
              <a:t>Der Verein muss </a:t>
            </a:r>
            <a:r>
              <a:rPr lang="de-DE" sz="1800" b="1" dirty="0" smtClean="0"/>
              <a:t>gemeinnützig tätig </a:t>
            </a:r>
            <a:r>
              <a:rPr lang="de-DE" sz="1800" dirty="0" smtClean="0"/>
              <a:t>sein und die Gemeinnützigkeit durch Vorlage einer </a:t>
            </a:r>
            <a:r>
              <a:rPr lang="de-DE" sz="1800" b="1" dirty="0" smtClean="0"/>
              <a:t>Bescheinigung des Finanzamtes</a:t>
            </a:r>
            <a:r>
              <a:rPr lang="de-DE" sz="1800" dirty="0" smtClean="0"/>
              <a:t> nachweisen.</a:t>
            </a:r>
          </a:p>
          <a:p>
            <a:pPr marL="457200" indent="-457200">
              <a:buFont typeface="+mj-lt"/>
              <a:buAutoNum type="arabicPeriod"/>
              <a:tabLst>
                <a:tab pos="447675" algn="l"/>
              </a:tabLst>
            </a:pPr>
            <a:r>
              <a:rPr lang="de-DE" sz="1800" dirty="0" smtClean="0"/>
              <a:t>Der Verein muss </a:t>
            </a:r>
            <a:r>
              <a:rPr lang="de-DE" sz="1800" b="1" dirty="0" smtClean="0"/>
              <a:t>geordnete Finanz- und Kassenverhältnisse </a:t>
            </a:r>
            <a:r>
              <a:rPr lang="de-DE" sz="1800" dirty="0" smtClean="0"/>
              <a:t>(Buchführung, Jahresrechnung, Rechnungsprüfung usw.) aufweisen und sich bereit erklären, umfassende Unterlagen hierüber vorzulegen und nachprüfen zu lassen</a:t>
            </a:r>
          </a:p>
          <a:p>
            <a:pPr marL="457200" indent="-457200">
              <a:buFont typeface="+mj-lt"/>
              <a:buAutoNum type="arabicPeriod"/>
              <a:tabLst>
                <a:tab pos="447675" algn="l"/>
              </a:tabLst>
            </a:pPr>
            <a:endParaRPr lang="de-DE" sz="1800" dirty="0" smtClean="0"/>
          </a:p>
          <a:p>
            <a:pPr marL="457200" indent="-457200">
              <a:buFont typeface="+mj-lt"/>
              <a:buAutoNum type="arabicPeriod"/>
              <a:tabLst>
                <a:tab pos="447675" algn="l"/>
              </a:tabLst>
            </a:pPr>
            <a:endParaRPr lang="de-DE" sz="1800" dirty="0" smtClean="0"/>
          </a:p>
          <a:p>
            <a:pPr marL="457200" indent="-457200">
              <a:buFont typeface="+mj-lt"/>
              <a:buAutoNum type="arabicPeriod"/>
              <a:tabLst>
                <a:tab pos="447675" algn="l"/>
              </a:tabLst>
            </a:pPr>
            <a:endParaRPr lang="de-DE" sz="2500" dirty="0" smtClean="0"/>
          </a:p>
          <a:p>
            <a:pPr marL="457200" indent="-457200">
              <a:buAutoNum type="arabicPeriod" startAt="3"/>
              <a:tabLst>
                <a:tab pos="447675" algn="l"/>
              </a:tabLst>
            </a:pPr>
            <a:endParaRPr lang="de-DE" sz="2500" b="1" dirty="0" smtClean="0"/>
          </a:p>
          <a:p>
            <a:pPr marL="457200" indent="-457200">
              <a:tabLst>
                <a:tab pos="447675" algn="l"/>
              </a:tabLst>
            </a:pPr>
            <a:endParaRPr lang="de-DE" sz="2500" dirty="0" smtClean="0"/>
          </a:p>
          <a:p>
            <a:pPr marL="457200" indent="-457200">
              <a:tabLst>
                <a:tab pos="447675" algn="l"/>
              </a:tabLst>
            </a:pPr>
            <a:endParaRPr lang="de-DE" sz="2500" b="1" dirty="0" smtClean="0"/>
          </a:p>
          <a:p>
            <a:pPr lvl="1"/>
            <a:endParaRPr lang="de-DE" sz="1200" b="1" dirty="0" smtClean="0"/>
          </a:p>
          <a:p>
            <a:pPr algn="ctr">
              <a:spcBef>
                <a:spcPct val="50000"/>
              </a:spcBef>
            </a:pPr>
            <a:endParaRPr lang="de-DE" sz="1200" dirty="0"/>
          </a:p>
        </p:txBody>
      </p:sp>
      <p:sp>
        <p:nvSpPr>
          <p:cNvPr id="10" name="Rechteck 9"/>
          <p:cNvSpPr/>
          <p:nvPr/>
        </p:nvSpPr>
        <p:spPr>
          <a:xfrm>
            <a:off x="683568" y="2492896"/>
            <a:ext cx="7704856" cy="1569660"/>
          </a:xfrm>
          <a:prstGeom prst="rect">
            <a:avLst/>
          </a:prstGeom>
        </p:spPr>
        <p:txBody>
          <a:bodyPr wrap="square">
            <a:spAutoFit/>
          </a:bodyPr>
          <a:lstStyle/>
          <a:p>
            <a:pPr>
              <a:spcBef>
                <a:spcPct val="50000"/>
              </a:spcBef>
            </a:pPr>
            <a:endParaRPr lang="de-DE" dirty="0" smtClean="0"/>
          </a:p>
          <a:p>
            <a:pPr algn="ctr">
              <a:spcBef>
                <a:spcPct val="50000"/>
              </a:spcBef>
            </a:pPr>
            <a:endParaRPr lang="de-DE" dirty="0"/>
          </a:p>
          <a:p>
            <a:pPr>
              <a:spcBef>
                <a:spcPct val="50000"/>
              </a:spcBef>
            </a:pPr>
            <a:endParaRPr lang="de-DE" dirty="0"/>
          </a:p>
        </p:txBody>
      </p:sp>
      <p:sp>
        <p:nvSpPr>
          <p:cNvPr id="11" name="Textfeld 10"/>
          <p:cNvSpPr txBox="1"/>
          <p:nvPr/>
        </p:nvSpPr>
        <p:spPr>
          <a:xfrm>
            <a:off x="1835696" y="1196752"/>
            <a:ext cx="261610" cy="1200329"/>
          </a:xfrm>
          <a:prstGeom prst="rect">
            <a:avLst/>
          </a:prstGeom>
          <a:noFill/>
        </p:spPr>
        <p:txBody>
          <a:bodyPr wrap="none" rtlCol="0">
            <a:spAutoFit/>
          </a:bodyPr>
          <a:lstStyle/>
          <a:p>
            <a:endParaRPr lang="de-DE" dirty="0" smtClean="0"/>
          </a:p>
          <a:p>
            <a:endParaRPr lang="de-DE" dirty="0" smtClean="0"/>
          </a:p>
          <a:p>
            <a:r>
              <a:rPr lang="de-DE" dirty="0" smtClean="0"/>
              <a:t> </a:t>
            </a:r>
            <a:endParaRPr lang="de-DE" dirty="0"/>
          </a:p>
        </p:txBody>
      </p:sp>
      <p:sp>
        <p:nvSpPr>
          <p:cNvPr id="14" name="Textfeld 13"/>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2" name="Foliennummernplatzhalter 11"/>
          <p:cNvSpPr>
            <a:spLocks noGrp="1"/>
          </p:cNvSpPr>
          <p:nvPr>
            <p:ph type="sldNum" sz="quarter" idx="12"/>
          </p:nvPr>
        </p:nvSpPr>
        <p:spPr/>
        <p:txBody>
          <a:bodyPr/>
          <a:lstStyle/>
          <a:p>
            <a:fld id="{930D1A4C-3AC6-4D1F-BAF8-E1B9DEC48037}" type="slidenum">
              <a:rPr lang="de-DE" smtClean="0"/>
              <a:pPr/>
              <a:t>25</a:t>
            </a:fld>
            <a:endParaRPr lang="de-DE"/>
          </a:p>
        </p:txBody>
      </p:sp>
    </p:spTree>
  </p:cSld>
  <p:clrMapOvr>
    <a:masterClrMapping/>
  </p:clrMapOvr>
  <p:transition>
    <p:cover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9" name="Rechteck 8"/>
          <p:cNvSpPr/>
          <p:nvPr/>
        </p:nvSpPr>
        <p:spPr>
          <a:xfrm>
            <a:off x="827584" y="1196752"/>
            <a:ext cx="8136904" cy="7032694"/>
          </a:xfrm>
          <a:prstGeom prst="rect">
            <a:avLst/>
          </a:prstGeom>
        </p:spPr>
        <p:txBody>
          <a:bodyPr wrap="square">
            <a:spAutoFit/>
          </a:bodyPr>
          <a:lstStyle/>
          <a:p>
            <a:endParaRPr lang="de-DE" sz="2500" dirty="0" smtClean="0"/>
          </a:p>
          <a:p>
            <a:pPr marL="457200" indent="-457200">
              <a:buAutoNum type="arabicPeriod" startAt="3"/>
              <a:tabLst>
                <a:tab pos="447675" algn="l"/>
              </a:tabLst>
            </a:pPr>
            <a:r>
              <a:rPr lang="de-DE" sz="2500" b="1" dirty="0" smtClean="0"/>
              <a:t>Welche Vereine sind förderberechtigt?</a:t>
            </a:r>
          </a:p>
          <a:p>
            <a:pPr marL="457200" indent="-457200">
              <a:tabLst>
                <a:tab pos="447675" algn="l"/>
              </a:tabLst>
            </a:pPr>
            <a:endParaRPr lang="de-DE" sz="1000" b="1" dirty="0" smtClean="0"/>
          </a:p>
          <a:p>
            <a:pPr marL="457200" indent="-457200">
              <a:tabLst>
                <a:tab pos="447675" algn="l"/>
              </a:tabLst>
            </a:pPr>
            <a:endParaRPr lang="de-DE" sz="1000" b="1" dirty="0" smtClean="0"/>
          </a:p>
          <a:p>
            <a:pPr marL="457200" indent="-457200">
              <a:tabLst>
                <a:tab pos="447675" algn="l"/>
              </a:tabLst>
            </a:pPr>
            <a:r>
              <a:rPr lang="de-DE" sz="2500" b="1" dirty="0" smtClean="0"/>
              <a:t>Förderungsvoraussetzungen:</a:t>
            </a:r>
          </a:p>
          <a:p>
            <a:pPr marL="457200" indent="-457200">
              <a:tabLst>
                <a:tab pos="447675" algn="l"/>
              </a:tabLst>
            </a:pPr>
            <a:endParaRPr lang="de-DE" sz="1000" b="1" dirty="0" smtClean="0"/>
          </a:p>
          <a:p>
            <a:pPr marL="457200" indent="-457200">
              <a:buFont typeface="+mj-lt"/>
              <a:buAutoNum type="arabicPeriod" startAt="4"/>
              <a:tabLst>
                <a:tab pos="447675" algn="l"/>
              </a:tabLst>
            </a:pPr>
            <a:r>
              <a:rPr lang="de-DE" sz="1800" dirty="0" smtClean="0"/>
              <a:t>Der Verein muss seit </a:t>
            </a:r>
            <a:r>
              <a:rPr lang="de-DE" sz="1800" b="1" dirty="0" smtClean="0"/>
              <a:t>mindestens drei Jahren </a:t>
            </a:r>
            <a:r>
              <a:rPr lang="de-DE" sz="1800" dirty="0" smtClean="0"/>
              <a:t>vor der erstmaligen Antragstellung </a:t>
            </a:r>
            <a:r>
              <a:rPr lang="de-DE" sz="1800" b="1" dirty="0" smtClean="0"/>
              <a:t>bestehen.</a:t>
            </a:r>
          </a:p>
          <a:p>
            <a:pPr marL="457200" indent="-457200">
              <a:buFont typeface="+mj-lt"/>
              <a:buAutoNum type="arabicPeriod" startAt="4"/>
              <a:tabLst>
                <a:tab pos="447675" algn="l"/>
              </a:tabLst>
            </a:pPr>
            <a:r>
              <a:rPr lang="de-DE" sz="1800" dirty="0" smtClean="0"/>
              <a:t>Der Verein muss seinen </a:t>
            </a:r>
            <a:r>
              <a:rPr lang="de-DE" sz="1800" b="1" dirty="0" smtClean="0"/>
              <a:t>Sitz im Ortsgebiet </a:t>
            </a:r>
            <a:r>
              <a:rPr lang="de-DE" sz="1800" dirty="0" smtClean="0"/>
              <a:t>des Marktes Garmisch-Partenkirchen haben.</a:t>
            </a:r>
          </a:p>
          <a:p>
            <a:pPr marL="457200" indent="-457200">
              <a:buFont typeface="+mj-lt"/>
              <a:buAutoNum type="arabicPeriod" startAt="4"/>
              <a:tabLst>
                <a:tab pos="447675" algn="l"/>
              </a:tabLst>
            </a:pPr>
            <a:r>
              <a:rPr lang="de-DE" sz="1800" dirty="0" smtClean="0"/>
              <a:t>Der Verein muss </a:t>
            </a:r>
            <a:r>
              <a:rPr lang="de-DE" sz="1800" b="1" dirty="0" smtClean="0"/>
              <a:t>aktive Jugendarbeit </a:t>
            </a:r>
            <a:r>
              <a:rPr lang="de-DE" sz="1800" dirty="0" smtClean="0"/>
              <a:t>leisten und der </a:t>
            </a:r>
            <a:r>
              <a:rPr lang="de-DE" sz="1800" b="1" dirty="0" smtClean="0"/>
              <a:t>Anteil</a:t>
            </a:r>
            <a:r>
              <a:rPr lang="de-DE" sz="1800" dirty="0" smtClean="0"/>
              <a:t> seiner </a:t>
            </a:r>
            <a:r>
              <a:rPr lang="de-DE" sz="1800" b="1" dirty="0" smtClean="0"/>
              <a:t>Mitglieder</a:t>
            </a:r>
            <a:r>
              <a:rPr lang="de-DE" sz="1800" dirty="0" smtClean="0"/>
              <a:t> die zum Stand des 1. Januar des Jahres, für das die Förderung beantragt wird, das </a:t>
            </a:r>
            <a:r>
              <a:rPr lang="de-DE" sz="1800" b="1" dirty="0" smtClean="0"/>
              <a:t>18. Lebensjahr noch nicht vollendet </a:t>
            </a:r>
            <a:r>
              <a:rPr lang="de-DE" sz="1800" dirty="0" smtClean="0"/>
              <a:t>haben, muss </a:t>
            </a:r>
            <a:r>
              <a:rPr lang="de-DE" sz="1800" b="1" dirty="0" smtClean="0"/>
              <a:t>mindestens 10 Prozent </a:t>
            </a:r>
            <a:r>
              <a:rPr lang="de-DE" sz="1800" dirty="0" smtClean="0"/>
              <a:t>der </a:t>
            </a:r>
            <a:r>
              <a:rPr lang="de-DE" sz="1800" b="1" dirty="0" smtClean="0"/>
              <a:t>Gesamtmitglieder</a:t>
            </a:r>
            <a:r>
              <a:rPr lang="de-DE" sz="1800" dirty="0" smtClean="0"/>
              <a:t>zahl betragen. </a:t>
            </a:r>
          </a:p>
          <a:p>
            <a:pPr marL="457200" indent="-457200">
              <a:buFont typeface="+mj-lt"/>
              <a:buAutoNum type="arabicPeriod" startAt="4"/>
              <a:tabLst>
                <a:tab pos="447675" algn="l"/>
              </a:tabLst>
            </a:pPr>
            <a:r>
              <a:rPr lang="de-DE" sz="1800" dirty="0" smtClean="0"/>
              <a:t>Der </a:t>
            </a:r>
            <a:r>
              <a:rPr lang="de-DE" sz="1800" b="1" dirty="0" smtClean="0"/>
              <a:t>Zutritt zum Verein </a:t>
            </a:r>
            <a:r>
              <a:rPr lang="de-DE" sz="1800" dirty="0" smtClean="0"/>
              <a:t>muss </a:t>
            </a:r>
            <a:r>
              <a:rPr lang="de-DE" sz="1800" b="1" dirty="0" smtClean="0"/>
              <a:t>für alle </a:t>
            </a:r>
            <a:r>
              <a:rPr lang="de-DE" sz="1800" dirty="0" smtClean="0"/>
              <a:t>Gemeindeangehörigen </a:t>
            </a:r>
            <a:r>
              <a:rPr lang="de-DE" sz="1800" b="1" dirty="0" smtClean="0"/>
              <a:t>möglich</a:t>
            </a:r>
            <a:r>
              <a:rPr lang="de-DE" sz="1800" dirty="0" smtClean="0"/>
              <a:t> sein. </a:t>
            </a:r>
          </a:p>
          <a:p>
            <a:pPr marL="457200" indent="-457200">
              <a:tabLst>
                <a:tab pos="447675" algn="l"/>
              </a:tabLst>
            </a:pPr>
            <a:endParaRPr lang="de-DE" sz="1800" dirty="0" smtClean="0"/>
          </a:p>
          <a:p>
            <a:pPr marL="457200" indent="-457200">
              <a:buFont typeface="+mj-lt"/>
              <a:buAutoNum type="arabicPeriod"/>
              <a:tabLst>
                <a:tab pos="447675" algn="l"/>
              </a:tabLst>
            </a:pPr>
            <a:endParaRPr lang="de-DE" sz="1800" dirty="0" smtClean="0"/>
          </a:p>
          <a:p>
            <a:pPr marL="457200" indent="-457200">
              <a:buFont typeface="+mj-lt"/>
              <a:buAutoNum type="arabicPeriod"/>
              <a:tabLst>
                <a:tab pos="447675" algn="l"/>
              </a:tabLst>
            </a:pPr>
            <a:endParaRPr lang="de-DE" sz="1800" dirty="0" smtClean="0"/>
          </a:p>
          <a:p>
            <a:pPr marL="457200" indent="-457200">
              <a:buFont typeface="+mj-lt"/>
              <a:buAutoNum type="arabicPeriod"/>
              <a:tabLst>
                <a:tab pos="447675" algn="l"/>
              </a:tabLst>
            </a:pPr>
            <a:endParaRPr lang="de-DE" sz="2500" dirty="0" smtClean="0"/>
          </a:p>
          <a:p>
            <a:pPr marL="457200" indent="-457200">
              <a:buAutoNum type="arabicPeriod" startAt="3"/>
              <a:tabLst>
                <a:tab pos="447675" algn="l"/>
              </a:tabLst>
            </a:pPr>
            <a:endParaRPr lang="de-DE" sz="2500" b="1" dirty="0" smtClean="0"/>
          </a:p>
          <a:p>
            <a:pPr marL="457200" indent="-457200">
              <a:tabLst>
                <a:tab pos="447675" algn="l"/>
              </a:tabLst>
            </a:pPr>
            <a:endParaRPr lang="de-DE" sz="2500" dirty="0" smtClean="0"/>
          </a:p>
          <a:p>
            <a:pPr marL="457200" indent="-457200">
              <a:tabLst>
                <a:tab pos="447675" algn="l"/>
              </a:tabLst>
            </a:pPr>
            <a:endParaRPr lang="de-DE" sz="2500" b="1" dirty="0" smtClean="0"/>
          </a:p>
          <a:p>
            <a:pPr lvl="1"/>
            <a:endParaRPr lang="de-DE" sz="1200" b="1" dirty="0" smtClean="0"/>
          </a:p>
          <a:p>
            <a:pPr algn="ctr">
              <a:spcBef>
                <a:spcPct val="50000"/>
              </a:spcBef>
            </a:pPr>
            <a:endParaRPr lang="de-DE" sz="1200" dirty="0"/>
          </a:p>
        </p:txBody>
      </p:sp>
      <p:sp>
        <p:nvSpPr>
          <p:cNvPr id="10" name="Rechteck 9"/>
          <p:cNvSpPr/>
          <p:nvPr/>
        </p:nvSpPr>
        <p:spPr>
          <a:xfrm>
            <a:off x="683568" y="2492896"/>
            <a:ext cx="7704856" cy="1569660"/>
          </a:xfrm>
          <a:prstGeom prst="rect">
            <a:avLst/>
          </a:prstGeom>
        </p:spPr>
        <p:txBody>
          <a:bodyPr wrap="square">
            <a:spAutoFit/>
          </a:bodyPr>
          <a:lstStyle/>
          <a:p>
            <a:pPr>
              <a:spcBef>
                <a:spcPct val="50000"/>
              </a:spcBef>
            </a:pPr>
            <a:endParaRPr lang="de-DE" dirty="0" smtClean="0"/>
          </a:p>
          <a:p>
            <a:pPr algn="ctr">
              <a:spcBef>
                <a:spcPct val="50000"/>
              </a:spcBef>
            </a:pPr>
            <a:endParaRPr lang="de-DE" dirty="0"/>
          </a:p>
          <a:p>
            <a:pPr>
              <a:spcBef>
                <a:spcPct val="50000"/>
              </a:spcBef>
            </a:pPr>
            <a:endParaRPr lang="de-DE" dirty="0"/>
          </a:p>
        </p:txBody>
      </p:sp>
      <p:sp>
        <p:nvSpPr>
          <p:cNvPr id="11" name="Textfeld 10"/>
          <p:cNvSpPr txBox="1"/>
          <p:nvPr/>
        </p:nvSpPr>
        <p:spPr>
          <a:xfrm>
            <a:off x="1835696" y="1196752"/>
            <a:ext cx="261610" cy="1200329"/>
          </a:xfrm>
          <a:prstGeom prst="rect">
            <a:avLst/>
          </a:prstGeom>
          <a:noFill/>
        </p:spPr>
        <p:txBody>
          <a:bodyPr wrap="none" rtlCol="0">
            <a:spAutoFit/>
          </a:bodyPr>
          <a:lstStyle/>
          <a:p>
            <a:endParaRPr lang="de-DE" dirty="0" smtClean="0"/>
          </a:p>
          <a:p>
            <a:endParaRPr lang="de-DE" dirty="0" smtClean="0"/>
          </a:p>
          <a:p>
            <a:r>
              <a:rPr lang="de-DE" dirty="0" smtClean="0"/>
              <a:t> </a:t>
            </a:r>
            <a:endParaRPr lang="de-DE" dirty="0"/>
          </a:p>
        </p:txBody>
      </p:sp>
      <p:sp>
        <p:nvSpPr>
          <p:cNvPr id="14" name="Textfeld 13"/>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2" name="Foliennummernplatzhalter 11"/>
          <p:cNvSpPr>
            <a:spLocks noGrp="1"/>
          </p:cNvSpPr>
          <p:nvPr>
            <p:ph type="sldNum" sz="quarter" idx="12"/>
          </p:nvPr>
        </p:nvSpPr>
        <p:spPr/>
        <p:txBody>
          <a:bodyPr/>
          <a:lstStyle/>
          <a:p>
            <a:fld id="{930D1A4C-3AC6-4D1F-BAF8-E1B9DEC48037}" type="slidenum">
              <a:rPr lang="de-DE" smtClean="0"/>
              <a:pPr/>
              <a:t>26</a:t>
            </a:fld>
            <a:endParaRPr lang="de-DE"/>
          </a:p>
        </p:txBody>
      </p:sp>
    </p:spTree>
  </p:cSld>
  <p:clrMapOvr>
    <a:masterClrMapping/>
  </p:clrMapOvr>
  <p:transition>
    <p:cover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9" name="Rechteck 8"/>
          <p:cNvSpPr/>
          <p:nvPr/>
        </p:nvSpPr>
        <p:spPr>
          <a:xfrm>
            <a:off x="827584" y="1196752"/>
            <a:ext cx="8136904" cy="7863691"/>
          </a:xfrm>
          <a:prstGeom prst="rect">
            <a:avLst/>
          </a:prstGeom>
        </p:spPr>
        <p:txBody>
          <a:bodyPr wrap="square">
            <a:spAutoFit/>
          </a:bodyPr>
          <a:lstStyle/>
          <a:p>
            <a:endParaRPr lang="de-DE" sz="2500" dirty="0" smtClean="0"/>
          </a:p>
          <a:p>
            <a:pPr marL="457200" indent="-457200">
              <a:buAutoNum type="arabicPeriod" startAt="3"/>
              <a:tabLst>
                <a:tab pos="447675" algn="l"/>
              </a:tabLst>
            </a:pPr>
            <a:r>
              <a:rPr lang="de-DE" sz="2500" b="1" dirty="0" smtClean="0"/>
              <a:t>Welche Vereine sind förderberechtigt?</a:t>
            </a:r>
          </a:p>
          <a:p>
            <a:pPr marL="457200" indent="-457200">
              <a:tabLst>
                <a:tab pos="447675" algn="l"/>
              </a:tabLst>
            </a:pPr>
            <a:endParaRPr lang="de-DE" sz="1000" b="1" dirty="0" smtClean="0"/>
          </a:p>
          <a:p>
            <a:pPr marL="457200" indent="-457200">
              <a:tabLst>
                <a:tab pos="447675" algn="l"/>
              </a:tabLst>
            </a:pPr>
            <a:endParaRPr lang="de-DE" sz="1000" b="1" dirty="0" smtClean="0"/>
          </a:p>
          <a:p>
            <a:pPr marL="457200" indent="-457200">
              <a:tabLst>
                <a:tab pos="447675" algn="l"/>
              </a:tabLst>
            </a:pPr>
            <a:r>
              <a:rPr lang="de-DE" sz="2500" b="1" dirty="0" smtClean="0"/>
              <a:t>Förderungsvoraussetzungen:</a:t>
            </a:r>
          </a:p>
          <a:p>
            <a:pPr marL="457200" indent="-457200">
              <a:tabLst>
                <a:tab pos="447675" algn="l"/>
              </a:tabLst>
            </a:pPr>
            <a:endParaRPr lang="de-DE" sz="1000" b="1" dirty="0" smtClean="0"/>
          </a:p>
          <a:p>
            <a:pPr marL="457200" indent="-457200">
              <a:tabLst>
                <a:tab pos="447675" algn="l"/>
              </a:tabLst>
            </a:pPr>
            <a:r>
              <a:rPr lang="de-DE" sz="1800" dirty="0" smtClean="0"/>
              <a:t>Nicht gefördert werden durch Ausschluss: </a:t>
            </a:r>
          </a:p>
          <a:p>
            <a:pPr marL="457200" indent="-457200">
              <a:tabLst>
                <a:tab pos="447675" algn="l"/>
              </a:tabLst>
            </a:pPr>
            <a:endParaRPr lang="de-DE" sz="1800" dirty="0" smtClean="0"/>
          </a:p>
          <a:p>
            <a:pPr marL="457200" indent="-457200">
              <a:buFont typeface="Arial" pitchFamily="34" charset="0"/>
              <a:buChar char="•"/>
              <a:tabLst>
                <a:tab pos="447675" algn="l"/>
              </a:tabLst>
            </a:pPr>
            <a:r>
              <a:rPr lang="de-DE" sz="1800" dirty="0" smtClean="0"/>
              <a:t>politische Parteien oder vergleichbare politische Gruppierungen und Wählergruppen</a:t>
            </a:r>
          </a:p>
          <a:p>
            <a:pPr marL="457200" indent="-457200">
              <a:buFont typeface="Arial" pitchFamily="34" charset="0"/>
              <a:buChar char="•"/>
              <a:tabLst>
                <a:tab pos="447675" algn="l"/>
              </a:tabLst>
            </a:pPr>
            <a:r>
              <a:rPr lang="de-DE" sz="1800" dirty="0" smtClean="0"/>
              <a:t>Kirchen, religiös oder weltanschaulich geprägte Gruppierungen, unabhängig davon, ob sie als Körperschaft des öffentlichen Rechts anerkannt sind, </a:t>
            </a:r>
          </a:p>
          <a:p>
            <a:pPr marL="457200" indent="-457200">
              <a:buFont typeface="Arial" pitchFamily="34" charset="0"/>
              <a:buChar char="•"/>
              <a:tabLst>
                <a:tab pos="447675" algn="l"/>
              </a:tabLst>
            </a:pPr>
            <a:r>
              <a:rPr lang="de-DE" sz="1800" dirty="0" smtClean="0"/>
              <a:t>Sportfördervereine,</a:t>
            </a:r>
          </a:p>
          <a:p>
            <a:pPr marL="457200" indent="-457200">
              <a:buFont typeface="Arial" pitchFamily="34" charset="0"/>
              <a:buChar char="•"/>
              <a:tabLst>
                <a:tab pos="447675" algn="l"/>
              </a:tabLst>
            </a:pPr>
            <a:r>
              <a:rPr lang="de-DE" sz="1800" dirty="0" smtClean="0"/>
              <a:t>überörtliche Dachverbände und –vereine,</a:t>
            </a:r>
          </a:p>
          <a:p>
            <a:pPr marL="457200" indent="-457200">
              <a:buFont typeface="Arial" pitchFamily="34" charset="0"/>
              <a:buChar char="•"/>
              <a:tabLst>
                <a:tab pos="447675" algn="l"/>
              </a:tabLst>
            </a:pPr>
            <a:r>
              <a:rPr lang="de-DE" sz="1800" dirty="0" smtClean="0"/>
              <a:t>Feuerwehrvereine,</a:t>
            </a:r>
          </a:p>
          <a:p>
            <a:pPr marL="457200" indent="-457200">
              <a:buFont typeface="Arial" pitchFamily="34" charset="0"/>
              <a:buChar char="•"/>
              <a:tabLst>
                <a:tab pos="447675" algn="l"/>
              </a:tabLst>
            </a:pPr>
            <a:r>
              <a:rPr lang="de-DE" sz="1800" dirty="0" smtClean="0"/>
              <a:t>Vereine, deren Vereinszweck überwiegend auf die Traditionspflege </a:t>
            </a:r>
          </a:p>
          <a:p>
            <a:pPr marL="457200" indent="-457200">
              <a:tabLst>
                <a:tab pos="447675" algn="l"/>
              </a:tabLst>
            </a:pPr>
            <a:r>
              <a:rPr lang="de-DE" sz="1800" dirty="0" smtClean="0"/>
              <a:t>	oder </a:t>
            </a:r>
            <a:r>
              <a:rPr lang="de-DE" sz="1800" dirty="0" err="1" smtClean="0"/>
              <a:t>Brauchtumspflege</a:t>
            </a:r>
            <a:r>
              <a:rPr lang="de-DE" sz="1800" dirty="0" smtClean="0"/>
              <a:t> und nicht in erster Linie auf die Pflege des Sports abzielt.</a:t>
            </a:r>
          </a:p>
          <a:p>
            <a:pPr marL="457200" indent="-457200">
              <a:buFont typeface="Arial" pitchFamily="34" charset="0"/>
              <a:buChar char="•"/>
              <a:tabLst>
                <a:tab pos="447675" algn="l"/>
              </a:tabLst>
            </a:pPr>
            <a:endParaRPr lang="de-DE" sz="1800" dirty="0" smtClean="0"/>
          </a:p>
          <a:p>
            <a:pPr marL="457200" indent="-457200">
              <a:tabLst>
                <a:tab pos="447675" algn="l"/>
              </a:tabLst>
            </a:pPr>
            <a:endParaRPr lang="de-DE" sz="1800" dirty="0" smtClean="0"/>
          </a:p>
          <a:p>
            <a:pPr marL="457200" indent="-457200">
              <a:buFont typeface="+mj-lt"/>
              <a:buAutoNum type="arabicPeriod"/>
              <a:tabLst>
                <a:tab pos="447675" algn="l"/>
              </a:tabLst>
            </a:pPr>
            <a:endParaRPr lang="de-DE" sz="1800" dirty="0" smtClean="0"/>
          </a:p>
          <a:p>
            <a:pPr marL="457200" indent="-457200">
              <a:buFont typeface="+mj-lt"/>
              <a:buAutoNum type="arabicPeriod"/>
              <a:tabLst>
                <a:tab pos="447675" algn="l"/>
              </a:tabLst>
            </a:pPr>
            <a:endParaRPr lang="de-DE" sz="1800" dirty="0" smtClean="0"/>
          </a:p>
          <a:p>
            <a:pPr marL="457200" indent="-457200">
              <a:buFont typeface="+mj-lt"/>
              <a:buAutoNum type="arabicPeriod"/>
              <a:tabLst>
                <a:tab pos="447675" algn="l"/>
              </a:tabLst>
            </a:pPr>
            <a:endParaRPr lang="de-DE" sz="2500" dirty="0" smtClean="0"/>
          </a:p>
          <a:p>
            <a:pPr marL="457200" indent="-457200">
              <a:buAutoNum type="arabicPeriod" startAt="3"/>
              <a:tabLst>
                <a:tab pos="447675" algn="l"/>
              </a:tabLst>
            </a:pPr>
            <a:endParaRPr lang="de-DE" sz="2500" b="1" dirty="0" smtClean="0"/>
          </a:p>
          <a:p>
            <a:pPr marL="457200" indent="-457200">
              <a:tabLst>
                <a:tab pos="447675" algn="l"/>
              </a:tabLst>
            </a:pPr>
            <a:endParaRPr lang="de-DE" sz="2500" dirty="0" smtClean="0"/>
          </a:p>
          <a:p>
            <a:pPr marL="457200" indent="-457200">
              <a:tabLst>
                <a:tab pos="447675" algn="l"/>
              </a:tabLst>
            </a:pPr>
            <a:endParaRPr lang="de-DE" sz="2500" b="1" dirty="0" smtClean="0"/>
          </a:p>
          <a:p>
            <a:pPr lvl="1"/>
            <a:endParaRPr lang="de-DE" sz="1200" b="1" dirty="0" smtClean="0"/>
          </a:p>
          <a:p>
            <a:pPr algn="ctr">
              <a:spcBef>
                <a:spcPct val="50000"/>
              </a:spcBef>
            </a:pPr>
            <a:endParaRPr lang="de-DE" sz="1200" dirty="0"/>
          </a:p>
        </p:txBody>
      </p:sp>
      <p:sp>
        <p:nvSpPr>
          <p:cNvPr id="10" name="Rechteck 9"/>
          <p:cNvSpPr/>
          <p:nvPr/>
        </p:nvSpPr>
        <p:spPr>
          <a:xfrm>
            <a:off x="683568" y="2492896"/>
            <a:ext cx="7704856" cy="1569660"/>
          </a:xfrm>
          <a:prstGeom prst="rect">
            <a:avLst/>
          </a:prstGeom>
        </p:spPr>
        <p:txBody>
          <a:bodyPr wrap="square">
            <a:spAutoFit/>
          </a:bodyPr>
          <a:lstStyle/>
          <a:p>
            <a:pPr>
              <a:spcBef>
                <a:spcPct val="50000"/>
              </a:spcBef>
            </a:pPr>
            <a:endParaRPr lang="de-DE" dirty="0" smtClean="0"/>
          </a:p>
          <a:p>
            <a:pPr algn="ctr">
              <a:spcBef>
                <a:spcPct val="50000"/>
              </a:spcBef>
            </a:pPr>
            <a:endParaRPr lang="de-DE" dirty="0"/>
          </a:p>
          <a:p>
            <a:pPr>
              <a:spcBef>
                <a:spcPct val="50000"/>
              </a:spcBef>
            </a:pPr>
            <a:endParaRPr lang="de-DE" dirty="0"/>
          </a:p>
        </p:txBody>
      </p:sp>
      <p:sp>
        <p:nvSpPr>
          <p:cNvPr id="11" name="Textfeld 10"/>
          <p:cNvSpPr txBox="1"/>
          <p:nvPr/>
        </p:nvSpPr>
        <p:spPr>
          <a:xfrm>
            <a:off x="1835696" y="1196752"/>
            <a:ext cx="261610" cy="1200329"/>
          </a:xfrm>
          <a:prstGeom prst="rect">
            <a:avLst/>
          </a:prstGeom>
          <a:noFill/>
        </p:spPr>
        <p:txBody>
          <a:bodyPr wrap="none" rtlCol="0">
            <a:spAutoFit/>
          </a:bodyPr>
          <a:lstStyle/>
          <a:p>
            <a:endParaRPr lang="de-DE" dirty="0" smtClean="0"/>
          </a:p>
          <a:p>
            <a:endParaRPr lang="de-DE" dirty="0" smtClean="0"/>
          </a:p>
          <a:p>
            <a:r>
              <a:rPr lang="de-DE" dirty="0" smtClean="0"/>
              <a:t> </a:t>
            </a:r>
            <a:endParaRPr lang="de-DE" dirty="0"/>
          </a:p>
        </p:txBody>
      </p:sp>
      <p:sp>
        <p:nvSpPr>
          <p:cNvPr id="14" name="Textfeld 13"/>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2" name="Foliennummernplatzhalter 11"/>
          <p:cNvSpPr>
            <a:spLocks noGrp="1"/>
          </p:cNvSpPr>
          <p:nvPr>
            <p:ph type="sldNum" sz="quarter" idx="12"/>
          </p:nvPr>
        </p:nvSpPr>
        <p:spPr/>
        <p:txBody>
          <a:bodyPr/>
          <a:lstStyle/>
          <a:p>
            <a:fld id="{930D1A4C-3AC6-4D1F-BAF8-E1B9DEC48037}" type="slidenum">
              <a:rPr lang="de-DE" smtClean="0"/>
              <a:pPr/>
              <a:t>27</a:t>
            </a:fld>
            <a:endParaRPr lang="de-DE"/>
          </a:p>
        </p:txBody>
      </p:sp>
    </p:spTree>
  </p:cSld>
  <p:clrMapOvr>
    <a:masterClrMapping/>
  </p:clrMapOvr>
  <p:transition>
    <p:cover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9" name="Rechteck 8"/>
          <p:cNvSpPr/>
          <p:nvPr/>
        </p:nvSpPr>
        <p:spPr>
          <a:xfrm>
            <a:off x="755576" y="1196752"/>
            <a:ext cx="8136904" cy="6755696"/>
          </a:xfrm>
          <a:prstGeom prst="rect">
            <a:avLst/>
          </a:prstGeom>
        </p:spPr>
        <p:txBody>
          <a:bodyPr wrap="square">
            <a:spAutoFit/>
          </a:bodyPr>
          <a:lstStyle/>
          <a:p>
            <a:endParaRPr lang="de-DE" sz="2500" dirty="0" smtClean="0"/>
          </a:p>
          <a:p>
            <a:pPr marL="457200" indent="-457200">
              <a:buAutoNum type="arabicPeriod" startAt="3"/>
              <a:tabLst>
                <a:tab pos="447675" algn="l"/>
              </a:tabLst>
            </a:pPr>
            <a:r>
              <a:rPr lang="de-DE" sz="2500" b="1" dirty="0" smtClean="0"/>
              <a:t>Welche Vereine sind förderberechtigt?</a:t>
            </a:r>
          </a:p>
          <a:p>
            <a:pPr marL="457200" indent="-457200">
              <a:tabLst>
                <a:tab pos="447675" algn="l"/>
              </a:tabLst>
            </a:pPr>
            <a:endParaRPr lang="de-DE" sz="1000" b="1" dirty="0" smtClean="0"/>
          </a:p>
          <a:p>
            <a:pPr marL="457200" indent="-457200">
              <a:tabLst>
                <a:tab pos="447675" algn="l"/>
              </a:tabLst>
            </a:pPr>
            <a:endParaRPr lang="de-DE" sz="1000" b="1" dirty="0" smtClean="0"/>
          </a:p>
          <a:p>
            <a:pPr marL="457200" indent="-457200">
              <a:tabLst>
                <a:tab pos="447675" algn="l"/>
              </a:tabLst>
            </a:pPr>
            <a:r>
              <a:rPr lang="de-DE" sz="2500" b="1" dirty="0" smtClean="0"/>
              <a:t>Förderungsvoraussetzungen:</a:t>
            </a:r>
          </a:p>
          <a:p>
            <a:pPr marL="457200" indent="-457200">
              <a:tabLst>
                <a:tab pos="447675" algn="l"/>
              </a:tabLst>
            </a:pPr>
            <a:endParaRPr lang="de-DE" sz="1000" b="1" dirty="0" smtClean="0"/>
          </a:p>
          <a:p>
            <a:pPr>
              <a:tabLst>
                <a:tab pos="0" algn="l"/>
              </a:tabLst>
            </a:pPr>
            <a:r>
              <a:rPr lang="de-DE" sz="1800" dirty="0" smtClean="0"/>
              <a:t>Durch Beschluss des zuständigen Gremiums des Marktes können in Ausnahmen- und Härtefällen einzelne Vereine, welche die Förderungsvoraussetzungen nicht in allen geforderten Punkten erfüllen, zugelassen werden.</a:t>
            </a:r>
          </a:p>
          <a:p>
            <a:pPr>
              <a:tabLst>
                <a:tab pos="0" algn="l"/>
              </a:tabLst>
            </a:pPr>
            <a:endParaRPr lang="de-DE" sz="1800" dirty="0" smtClean="0"/>
          </a:p>
          <a:p>
            <a:pPr>
              <a:tabLst>
                <a:tab pos="0" algn="l"/>
              </a:tabLst>
            </a:pPr>
            <a:r>
              <a:rPr lang="de-DE" sz="1800" dirty="0" smtClean="0"/>
              <a:t>Dagegen können auch Vereine, die die Förderungsvoraussetzungen grundsätzlich erfüllen, in besonders gelagerten und begründeten Ausnahmefällen durch Beschluss von der Förderung ausgeschlossen werden. </a:t>
            </a:r>
          </a:p>
          <a:p>
            <a:pPr marL="457200" indent="-457200">
              <a:buFont typeface="Arial" pitchFamily="34" charset="0"/>
              <a:buChar char="•"/>
              <a:tabLst>
                <a:tab pos="447675" algn="l"/>
              </a:tabLst>
            </a:pPr>
            <a:endParaRPr lang="de-DE" sz="1800" dirty="0" smtClean="0"/>
          </a:p>
          <a:p>
            <a:pPr marL="457200" indent="-457200">
              <a:tabLst>
                <a:tab pos="447675" algn="l"/>
              </a:tabLst>
            </a:pPr>
            <a:endParaRPr lang="de-DE" sz="1800" dirty="0" smtClean="0"/>
          </a:p>
          <a:p>
            <a:pPr marL="457200" indent="-457200">
              <a:buFont typeface="+mj-lt"/>
              <a:buAutoNum type="arabicPeriod"/>
              <a:tabLst>
                <a:tab pos="447675" algn="l"/>
              </a:tabLst>
            </a:pPr>
            <a:endParaRPr lang="de-DE" sz="1800" dirty="0" smtClean="0"/>
          </a:p>
          <a:p>
            <a:pPr marL="457200" indent="-457200">
              <a:buFont typeface="+mj-lt"/>
              <a:buAutoNum type="arabicPeriod"/>
              <a:tabLst>
                <a:tab pos="447675" algn="l"/>
              </a:tabLst>
            </a:pPr>
            <a:endParaRPr lang="de-DE" sz="1800" dirty="0" smtClean="0"/>
          </a:p>
          <a:p>
            <a:pPr marL="457200" indent="-457200">
              <a:buFont typeface="+mj-lt"/>
              <a:buAutoNum type="arabicPeriod"/>
              <a:tabLst>
                <a:tab pos="447675" algn="l"/>
              </a:tabLst>
            </a:pPr>
            <a:endParaRPr lang="de-DE" sz="2500" dirty="0" smtClean="0"/>
          </a:p>
          <a:p>
            <a:pPr marL="457200" indent="-457200">
              <a:buAutoNum type="arabicPeriod" startAt="3"/>
              <a:tabLst>
                <a:tab pos="447675" algn="l"/>
              </a:tabLst>
            </a:pPr>
            <a:endParaRPr lang="de-DE" sz="2500" b="1" dirty="0" smtClean="0"/>
          </a:p>
          <a:p>
            <a:pPr marL="457200" indent="-457200">
              <a:tabLst>
                <a:tab pos="447675" algn="l"/>
              </a:tabLst>
            </a:pPr>
            <a:endParaRPr lang="de-DE" sz="2500" dirty="0" smtClean="0"/>
          </a:p>
          <a:p>
            <a:pPr marL="457200" indent="-457200">
              <a:tabLst>
                <a:tab pos="447675" algn="l"/>
              </a:tabLst>
            </a:pPr>
            <a:endParaRPr lang="de-DE" sz="2500" b="1" dirty="0" smtClean="0"/>
          </a:p>
          <a:p>
            <a:pPr lvl="1"/>
            <a:endParaRPr lang="de-DE" sz="1200" b="1" dirty="0" smtClean="0"/>
          </a:p>
          <a:p>
            <a:pPr algn="ctr">
              <a:spcBef>
                <a:spcPct val="50000"/>
              </a:spcBef>
            </a:pPr>
            <a:endParaRPr lang="de-DE" sz="1200" dirty="0"/>
          </a:p>
        </p:txBody>
      </p:sp>
      <p:sp>
        <p:nvSpPr>
          <p:cNvPr id="10" name="Rechteck 9"/>
          <p:cNvSpPr/>
          <p:nvPr/>
        </p:nvSpPr>
        <p:spPr>
          <a:xfrm>
            <a:off x="683568" y="2492896"/>
            <a:ext cx="7704856" cy="1569660"/>
          </a:xfrm>
          <a:prstGeom prst="rect">
            <a:avLst/>
          </a:prstGeom>
        </p:spPr>
        <p:txBody>
          <a:bodyPr wrap="square">
            <a:spAutoFit/>
          </a:bodyPr>
          <a:lstStyle/>
          <a:p>
            <a:pPr>
              <a:spcBef>
                <a:spcPct val="50000"/>
              </a:spcBef>
            </a:pPr>
            <a:endParaRPr lang="de-DE" dirty="0" smtClean="0"/>
          </a:p>
          <a:p>
            <a:pPr algn="ctr">
              <a:spcBef>
                <a:spcPct val="50000"/>
              </a:spcBef>
            </a:pPr>
            <a:endParaRPr lang="de-DE" dirty="0"/>
          </a:p>
          <a:p>
            <a:pPr>
              <a:spcBef>
                <a:spcPct val="50000"/>
              </a:spcBef>
            </a:pPr>
            <a:endParaRPr lang="de-DE" dirty="0"/>
          </a:p>
        </p:txBody>
      </p:sp>
      <p:sp>
        <p:nvSpPr>
          <p:cNvPr id="11" name="Textfeld 10"/>
          <p:cNvSpPr txBox="1"/>
          <p:nvPr/>
        </p:nvSpPr>
        <p:spPr>
          <a:xfrm>
            <a:off x="1835696" y="1196752"/>
            <a:ext cx="261610" cy="1200329"/>
          </a:xfrm>
          <a:prstGeom prst="rect">
            <a:avLst/>
          </a:prstGeom>
          <a:noFill/>
        </p:spPr>
        <p:txBody>
          <a:bodyPr wrap="none" rtlCol="0">
            <a:spAutoFit/>
          </a:bodyPr>
          <a:lstStyle/>
          <a:p>
            <a:endParaRPr lang="de-DE" dirty="0" smtClean="0"/>
          </a:p>
          <a:p>
            <a:endParaRPr lang="de-DE" dirty="0" smtClean="0"/>
          </a:p>
          <a:p>
            <a:r>
              <a:rPr lang="de-DE" dirty="0" smtClean="0"/>
              <a:t> </a:t>
            </a:r>
            <a:endParaRPr lang="de-DE" dirty="0"/>
          </a:p>
        </p:txBody>
      </p:sp>
      <p:sp>
        <p:nvSpPr>
          <p:cNvPr id="14" name="Textfeld 13"/>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2" name="Foliennummernplatzhalter 11"/>
          <p:cNvSpPr>
            <a:spLocks noGrp="1"/>
          </p:cNvSpPr>
          <p:nvPr>
            <p:ph type="sldNum" sz="quarter" idx="12"/>
          </p:nvPr>
        </p:nvSpPr>
        <p:spPr/>
        <p:txBody>
          <a:bodyPr/>
          <a:lstStyle/>
          <a:p>
            <a:fld id="{930D1A4C-3AC6-4D1F-BAF8-E1B9DEC48037}" type="slidenum">
              <a:rPr lang="de-DE" smtClean="0"/>
              <a:pPr/>
              <a:t>28</a:t>
            </a:fld>
            <a:endParaRPr lang="de-DE"/>
          </a:p>
        </p:txBody>
      </p:sp>
    </p:spTree>
  </p:cSld>
  <p:clrMapOvr>
    <a:masterClrMapping/>
  </p:clrMapOvr>
  <p:transition>
    <p:cover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22" name="Textfeld 21"/>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24" name="Rechteck 23"/>
          <p:cNvSpPr/>
          <p:nvPr/>
        </p:nvSpPr>
        <p:spPr>
          <a:xfrm>
            <a:off x="539552" y="1412776"/>
            <a:ext cx="8136904" cy="6247864"/>
          </a:xfrm>
          <a:prstGeom prst="rect">
            <a:avLst/>
          </a:prstGeom>
        </p:spPr>
        <p:txBody>
          <a:bodyPr wrap="square">
            <a:spAutoFit/>
          </a:bodyPr>
          <a:lstStyle/>
          <a:p>
            <a:pPr marL="457200" indent="-457200">
              <a:buAutoNum type="arabicPeriod" startAt="4"/>
              <a:tabLst>
                <a:tab pos="447675" algn="l"/>
              </a:tabLst>
            </a:pPr>
            <a:r>
              <a:rPr lang="de-DE" b="1" dirty="0" smtClean="0"/>
              <a:t>Was müssen die Vereine beachten? </a:t>
            </a:r>
          </a:p>
          <a:p>
            <a:pPr marL="457200" indent="-457200">
              <a:tabLst>
                <a:tab pos="447675" algn="l"/>
              </a:tabLst>
            </a:pPr>
            <a:r>
              <a:rPr lang="de-DE" b="1" dirty="0" smtClean="0"/>
              <a:t>	Antragstellung </a:t>
            </a:r>
          </a:p>
          <a:p>
            <a:pPr marL="457200" indent="-457200">
              <a:tabLst>
                <a:tab pos="447675" algn="l"/>
              </a:tabLst>
            </a:pPr>
            <a:endParaRPr lang="de-DE" sz="1000" b="1" dirty="0" smtClean="0"/>
          </a:p>
          <a:p>
            <a:pPr marL="457200" indent="-457200">
              <a:buFont typeface="Arial" pitchFamily="34" charset="0"/>
              <a:buChar char="•"/>
              <a:tabLst>
                <a:tab pos="447675" algn="l"/>
              </a:tabLst>
            </a:pPr>
            <a:r>
              <a:rPr lang="de-DE" sz="2000" dirty="0" smtClean="0"/>
              <a:t>Sämtliche </a:t>
            </a:r>
            <a:r>
              <a:rPr lang="de-DE" sz="2000" b="1" dirty="0" smtClean="0"/>
              <a:t>Förderanträge</a:t>
            </a:r>
            <a:r>
              <a:rPr lang="de-DE" sz="2000" dirty="0" smtClean="0"/>
              <a:t> müssen </a:t>
            </a:r>
            <a:r>
              <a:rPr lang="de-DE" sz="2000" b="1" dirty="0" smtClean="0"/>
              <a:t>jedes Jahr </a:t>
            </a:r>
            <a:r>
              <a:rPr lang="de-DE" sz="2000" dirty="0" smtClean="0"/>
              <a:t>neu </a:t>
            </a:r>
            <a:r>
              <a:rPr lang="de-DE" sz="2000" b="1" dirty="0" smtClean="0"/>
              <a:t>schriftlich</a:t>
            </a:r>
            <a:r>
              <a:rPr lang="de-DE" sz="2000" dirty="0" smtClean="0"/>
              <a:t> gestellt werden. </a:t>
            </a:r>
          </a:p>
          <a:p>
            <a:pPr marL="457200" indent="-457200">
              <a:tabLst>
                <a:tab pos="447675" algn="l"/>
              </a:tabLst>
            </a:pPr>
            <a:endParaRPr lang="de-DE" sz="1000" dirty="0" smtClean="0"/>
          </a:p>
          <a:p>
            <a:pPr marL="457200" indent="-457200">
              <a:buFont typeface="Arial" pitchFamily="34" charset="0"/>
              <a:buChar char="•"/>
              <a:tabLst>
                <a:tab pos="447675" algn="l"/>
              </a:tabLst>
            </a:pPr>
            <a:r>
              <a:rPr lang="de-DE" sz="2000" dirty="0" smtClean="0"/>
              <a:t>Für Anträge der </a:t>
            </a:r>
            <a:r>
              <a:rPr lang="de-DE" sz="2000" b="1" dirty="0" smtClean="0"/>
              <a:t>allg. Vereinsförderung </a:t>
            </a:r>
            <a:r>
              <a:rPr lang="de-DE" sz="2000" dirty="0" smtClean="0"/>
              <a:t>(Jugendzuschuss, Übungsleiterzuschuss, allg. Vereinszuschuss) sind die vom Markt </a:t>
            </a:r>
            <a:r>
              <a:rPr lang="de-DE" sz="2000" b="1" dirty="0" smtClean="0"/>
              <a:t>ausgegebenen Formblätter </a:t>
            </a:r>
            <a:r>
              <a:rPr lang="de-DE" sz="2000" dirty="0" smtClean="0"/>
              <a:t>zu verwenden. Diese können auch von der Homepage des Marktes heruntergeladen werden.</a:t>
            </a:r>
          </a:p>
          <a:p>
            <a:pPr marL="457200" indent="-457200">
              <a:tabLst>
                <a:tab pos="447675" algn="l"/>
              </a:tabLst>
            </a:pPr>
            <a:r>
              <a:rPr lang="de-DE" sz="2000" dirty="0" smtClean="0"/>
              <a:t>	</a:t>
            </a:r>
            <a:r>
              <a:rPr lang="de-DE" sz="2000" dirty="0" smtClean="0">
                <a:solidFill>
                  <a:srgbClr val="FF0000"/>
                </a:solidFill>
              </a:rPr>
              <a:t>(www.buergerservice.gapa.de – Rathaus – Formulare - Hauptverwaltung) </a:t>
            </a:r>
            <a:endParaRPr lang="de-DE" sz="2000" dirty="0" smtClean="0"/>
          </a:p>
          <a:p>
            <a:pPr marL="457200" indent="-457200">
              <a:tabLst>
                <a:tab pos="447675" algn="l"/>
              </a:tabLst>
            </a:pPr>
            <a:endParaRPr lang="de-DE" sz="1000" dirty="0" smtClean="0"/>
          </a:p>
          <a:p>
            <a:pPr marL="457200" indent="-457200">
              <a:buFont typeface="Arial" pitchFamily="34" charset="0"/>
              <a:buChar char="•"/>
              <a:tabLst>
                <a:tab pos="447675" algn="l"/>
              </a:tabLst>
            </a:pPr>
            <a:r>
              <a:rPr lang="de-DE" sz="2000" dirty="0" smtClean="0"/>
              <a:t>Viele Angaben in den Anträgen müssen durch entsprechende </a:t>
            </a:r>
            <a:r>
              <a:rPr lang="de-DE" sz="2000" b="1" dirty="0" smtClean="0"/>
              <a:t>beizufügende Unterlagen </a:t>
            </a:r>
            <a:r>
              <a:rPr lang="de-DE" sz="2000" dirty="0" smtClean="0"/>
              <a:t>(z.B. Vereinssatzung, Kopie von Mitgliederbestandsmeldungen, Mitgliederlisten etc..) belegt werden. </a:t>
            </a:r>
          </a:p>
          <a:p>
            <a:pPr marL="457200" indent="-457200">
              <a:tabLst>
                <a:tab pos="447675" algn="l"/>
              </a:tabLst>
            </a:pPr>
            <a:endParaRPr lang="de-DE" sz="2000" dirty="0" smtClean="0"/>
          </a:p>
          <a:p>
            <a:pPr>
              <a:tabLst>
                <a:tab pos="447675" algn="l"/>
              </a:tabLst>
            </a:pPr>
            <a:endParaRPr lang="de-DE" sz="2000" dirty="0" smtClean="0"/>
          </a:p>
          <a:p>
            <a:pPr marL="457200" indent="-457200">
              <a:tabLst>
                <a:tab pos="447675" algn="l"/>
              </a:tabLst>
            </a:pPr>
            <a:endParaRPr lang="de-DE" b="1" dirty="0" smtClean="0"/>
          </a:p>
          <a:p>
            <a:pPr marL="457200" indent="-457200">
              <a:tabLst>
                <a:tab pos="447675" algn="l"/>
              </a:tabLst>
            </a:pPr>
            <a:endParaRPr lang="de-DE" b="1" dirty="0" smtClean="0"/>
          </a:p>
          <a:p>
            <a:pPr marL="457200" indent="-457200">
              <a:tabLst>
                <a:tab pos="447675" algn="l"/>
              </a:tabLst>
            </a:pPr>
            <a:r>
              <a:rPr lang="de-DE" b="1" dirty="0" smtClean="0"/>
              <a:t>	</a:t>
            </a:r>
          </a:p>
        </p:txBody>
      </p:sp>
      <p:sp>
        <p:nvSpPr>
          <p:cNvPr id="10" name="Foliennummernplatzhalter 9"/>
          <p:cNvSpPr>
            <a:spLocks noGrp="1"/>
          </p:cNvSpPr>
          <p:nvPr>
            <p:ph type="sldNum" sz="quarter" idx="12"/>
          </p:nvPr>
        </p:nvSpPr>
        <p:spPr/>
        <p:txBody>
          <a:bodyPr/>
          <a:lstStyle/>
          <a:p>
            <a:fld id="{930D1A4C-3AC6-4D1F-BAF8-E1B9DEC48037}" type="slidenum">
              <a:rPr lang="de-DE" smtClean="0"/>
              <a:pPr/>
              <a:t>29</a:t>
            </a:fld>
            <a:endParaRPr lang="de-DE"/>
          </a:p>
        </p:txBody>
      </p:sp>
    </p:spTree>
  </p:cSld>
  <p:clrMapOvr>
    <a:masterClrMapping/>
  </p:clrMapOvr>
  <p:transition>
    <p:cover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9" name="Rechteck 8"/>
          <p:cNvSpPr/>
          <p:nvPr/>
        </p:nvSpPr>
        <p:spPr>
          <a:xfrm>
            <a:off x="611560" y="1196752"/>
            <a:ext cx="8136904" cy="4108817"/>
          </a:xfrm>
          <a:prstGeom prst="rect">
            <a:avLst/>
          </a:prstGeom>
        </p:spPr>
        <p:txBody>
          <a:bodyPr wrap="square">
            <a:spAutoFit/>
          </a:bodyPr>
          <a:lstStyle/>
          <a:p>
            <a:endParaRPr lang="de-DE" sz="2500" dirty="0" smtClean="0"/>
          </a:p>
          <a:p>
            <a:pPr marL="457200" indent="-457200">
              <a:tabLst>
                <a:tab pos="447675" algn="l"/>
              </a:tabLst>
            </a:pPr>
            <a:r>
              <a:rPr lang="de-DE" sz="2500" b="1" dirty="0" smtClean="0"/>
              <a:t>1.	Warum hat der Markt neue Regelungen und Richtlinien eingeführt?</a:t>
            </a:r>
          </a:p>
          <a:p>
            <a:pPr marL="457200" indent="-457200">
              <a:tabLst>
                <a:tab pos="447675" algn="l"/>
              </a:tabLst>
            </a:pPr>
            <a:r>
              <a:rPr lang="de-DE" sz="2500" dirty="0" smtClean="0"/>
              <a:t> </a:t>
            </a:r>
          </a:p>
          <a:p>
            <a:pPr marL="457200" indent="-457200">
              <a:tabLst>
                <a:tab pos="447675" algn="l"/>
              </a:tabLst>
            </a:pPr>
            <a:endParaRPr lang="de-DE" sz="2500" dirty="0" smtClean="0"/>
          </a:p>
          <a:p>
            <a:pPr lvl="1">
              <a:buFont typeface="Arial" pitchFamily="34" charset="0"/>
              <a:buChar char="•"/>
            </a:pPr>
            <a:r>
              <a:rPr lang="de-DE" sz="2500" b="1" dirty="0" smtClean="0"/>
              <a:t> Die Sportförderung des Marktes vor 2016</a:t>
            </a:r>
          </a:p>
          <a:p>
            <a:pPr lvl="1"/>
            <a:endParaRPr lang="de-DE" sz="2500" b="1" dirty="0" smtClean="0"/>
          </a:p>
          <a:p>
            <a:pPr lvl="1">
              <a:buFont typeface="Arial" pitchFamily="34" charset="0"/>
              <a:buChar char="•"/>
              <a:tabLst>
                <a:tab pos="625475" algn="l"/>
              </a:tabLst>
            </a:pPr>
            <a:r>
              <a:rPr lang="de-DE" sz="2500" b="1" dirty="0" smtClean="0"/>
              <a:t> Ziele die der Markt mit den	Sportförderrichtlinien verfolgt</a:t>
            </a:r>
          </a:p>
          <a:p>
            <a:pPr algn="ctr">
              <a:spcBef>
                <a:spcPct val="50000"/>
              </a:spcBef>
            </a:pPr>
            <a:endParaRPr lang="de-DE" sz="1200" b="1" dirty="0" smtClean="0"/>
          </a:p>
          <a:p>
            <a:pPr algn="ctr">
              <a:spcBef>
                <a:spcPct val="50000"/>
              </a:spcBef>
            </a:pPr>
            <a:endParaRPr lang="de-DE" sz="1200" dirty="0"/>
          </a:p>
        </p:txBody>
      </p:sp>
      <p:sp>
        <p:nvSpPr>
          <p:cNvPr id="10" name="Rechteck 9"/>
          <p:cNvSpPr/>
          <p:nvPr/>
        </p:nvSpPr>
        <p:spPr>
          <a:xfrm>
            <a:off x="755576" y="2564904"/>
            <a:ext cx="7704856" cy="1569660"/>
          </a:xfrm>
          <a:prstGeom prst="rect">
            <a:avLst/>
          </a:prstGeom>
        </p:spPr>
        <p:txBody>
          <a:bodyPr wrap="square">
            <a:spAutoFit/>
          </a:bodyPr>
          <a:lstStyle/>
          <a:p>
            <a:pPr>
              <a:spcBef>
                <a:spcPct val="50000"/>
              </a:spcBef>
            </a:pPr>
            <a:endParaRPr lang="de-DE" dirty="0" smtClean="0"/>
          </a:p>
          <a:p>
            <a:pPr algn="ctr">
              <a:spcBef>
                <a:spcPct val="50000"/>
              </a:spcBef>
            </a:pPr>
            <a:endParaRPr lang="de-DE" dirty="0"/>
          </a:p>
          <a:p>
            <a:pPr>
              <a:spcBef>
                <a:spcPct val="50000"/>
              </a:spcBef>
            </a:pPr>
            <a:endParaRPr lang="de-DE" dirty="0"/>
          </a:p>
        </p:txBody>
      </p:sp>
      <p:sp>
        <p:nvSpPr>
          <p:cNvPr id="11" name="Textfeld 10"/>
          <p:cNvSpPr txBox="1"/>
          <p:nvPr/>
        </p:nvSpPr>
        <p:spPr>
          <a:xfrm>
            <a:off x="1835696" y="1196752"/>
            <a:ext cx="261610" cy="1200329"/>
          </a:xfrm>
          <a:prstGeom prst="rect">
            <a:avLst/>
          </a:prstGeom>
          <a:noFill/>
        </p:spPr>
        <p:txBody>
          <a:bodyPr wrap="none" rtlCol="0">
            <a:spAutoFit/>
          </a:bodyPr>
          <a:lstStyle/>
          <a:p>
            <a:endParaRPr lang="de-DE" dirty="0" smtClean="0"/>
          </a:p>
          <a:p>
            <a:endParaRPr lang="de-DE" dirty="0" smtClean="0"/>
          </a:p>
          <a:p>
            <a:r>
              <a:rPr lang="de-DE" dirty="0" smtClean="0"/>
              <a:t> </a:t>
            </a:r>
            <a:endParaRPr lang="de-DE" dirty="0"/>
          </a:p>
        </p:txBody>
      </p:sp>
      <p:sp>
        <p:nvSpPr>
          <p:cNvPr id="14" name="Textfeld 13"/>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2" name="Foliennummernplatzhalter 11"/>
          <p:cNvSpPr>
            <a:spLocks noGrp="1"/>
          </p:cNvSpPr>
          <p:nvPr>
            <p:ph type="sldNum" sz="quarter" idx="12"/>
          </p:nvPr>
        </p:nvSpPr>
        <p:spPr/>
        <p:txBody>
          <a:bodyPr/>
          <a:lstStyle/>
          <a:p>
            <a:fld id="{930D1A4C-3AC6-4D1F-BAF8-E1B9DEC48037}" type="slidenum">
              <a:rPr lang="de-DE" smtClean="0"/>
              <a:pPr/>
              <a:t>3</a:t>
            </a:fld>
            <a:endParaRPr lang="de-DE"/>
          </a:p>
        </p:txBody>
      </p:sp>
    </p:spTree>
  </p:cSld>
  <p:clrMapOvr>
    <a:masterClrMapping/>
  </p:clrMapOvr>
  <p:transition>
    <p:cover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22" name="Textfeld 21"/>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24" name="Rechteck 23"/>
          <p:cNvSpPr/>
          <p:nvPr/>
        </p:nvSpPr>
        <p:spPr>
          <a:xfrm>
            <a:off x="539552" y="1340768"/>
            <a:ext cx="7848872" cy="6955750"/>
          </a:xfrm>
          <a:prstGeom prst="rect">
            <a:avLst/>
          </a:prstGeom>
        </p:spPr>
        <p:txBody>
          <a:bodyPr wrap="square">
            <a:spAutoFit/>
          </a:bodyPr>
          <a:lstStyle/>
          <a:p>
            <a:pPr marL="457200" indent="-457200">
              <a:buAutoNum type="arabicPeriod" startAt="4"/>
              <a:tabLst>
                <a:tab pos="447675" algn="l"/>
              </a:tabLst>
            </a:pPr>
            <a:r>
              <a:rPr lang="de-DE" b="1" dirty="0" smtClean="0"/>
              <a:t>Was müssen die Vereine beachten? </a:t>
            </a:r>
          </a:p>
          <a:p>
            <a:pPr marL="457200" indent="-457200">
              <a:tabLst>
                <a:tab pos="447675" algn="l"/>
              </a:tabLst>
            </a:pPr>
            <a:r>
              <a:rPr lang="de-DE" b="1" dirty="0" smtClean="0"/>
              <a:t>	Antragstellung </a:t>
            </a:r>
          </a:p>
          <a:p>
            <a:pPr marL="457200" indent="-457200">
              <a:tabLst>
                <a:tab pos="447675" algn="l"/>
              </a:tabLst>
            </a:pPr>
            <a:r>
              <a:rPr lang="de-DE" sz="1000" b="1" dirty="0" smtClean="0"/>
              <a:t> </a:t>
            </a:r>
          </a:p>
          <a:p>
            <a:pPr marL="457200" indent="-457200">
              <a:buFont typeface="Arial" pitchFamily="34" charset="0"/>
              <a:buChar char="•"/>
              <a:tabLst>
                <a:tab pos="447675" algn="l"/>
              </a:tabLst>
            </a:pPr>
            <a:r>
              <a:rPr lang="de-DE" sz="2000" dirty="0" smtClean="0"/>
              <a:t>Anträge auf </a:t>
            </a:r>
            <a:r>
              <a:rPr lang="de-DE" sz="2000" b="1" dirty="0" smtClean="0"/>
              <a:t>Sonderförderung</a:t>
            </a:r>
            <a:r>
              <a:rPr lang="de-DE" sz="2000" dirty="0" smtClean="0"/>
              <a:t> sind grundsätzlich mit </a:t>
            </a:r>
            <a:r>
              <a:rPr lang="de-DE" sz="2000" b="1" dirty="0" smtClean="0"/>
              <a:t>formlosem schriftlichen </a:t>
            </a:r>
            <a:r>
              <a:rPr lang="de-DE" sz="2000" b="1" smtClean="0"/>
              <a:t>Antrag</a:t>
            </a:r>
            <a:r>
              <a:rPr lang="de-DE" sz="2000" smtClean="0"/>
              <a:t> zu stellen</a:t>
            </a:r>
            <a:r>
              <a:rPr lang="de-DE" sz="2000" dirty="0" smtClean="0"/>
              <a:t>, ausführlich zu begründen und zu belegen. </a:t>
            </a:r>
          </a:p>
          <a:p>
            <a:pPr marL="457200" indent="-457200">
              <a:tabLst>
                <a:tab pos="447675" algn="l"/>
              </a:tabLst>
            </a:pPr>
            <a:r>
              <a:rPr lang="de-DE" sz="1000" dirty="0" smtClean="0"/>
              <a:t> </a:t>
            </a:r>
          </a:p>
          <a:p>
            <a:pPr marL="457200" indent="-457200">
              <a:buFont typeface="Arial" pitchFamily="34" charset="0"/>
              <a:buChar char="•"/>
              <a:tabLst>
                <a:tab pos="447675" algn="l"/>
              </a:tabLst>
            </a:pPr>
            <a:r>
              <a:rPr lang="de-DE" sz="2000" dirty="0" smtClean="0"/>
              <a:t>Die </a:t>
            </a:r>
            <a:r>
              <a:rPr lang="de-DE" sz="2000" b="1" dirty="0" smtClean="0"/>
              <a:t>Bestandsdatenmeldung</a:t>
            </a:r>
            <a:r>
              <a:rPr lang="de-DE" sz="2000" dirty="0" smtClean="0"/>
              <a:t> zum 01.01. über die Vereins- und Mitgliederdaten ist in allen Antragsfällen (allg. Vereinsförderung / Sonderförderung)  jährlich neu auszufüllen und beim Markt einzureichen. Die Bestandsdatenmeldung ist Voraussetzung und Bestandteil des jeweiligen Antragsverfahrens. </a:t>
            </a:r>
            <a:r>
              <a:rPr lang="de-DE" sz="1600" dirty="0" smtClean="0">
                <a:solidFill>
                  <a:srgbClr val="FF0000"/>
                </a:solidFill>
              </a:rPr>
              <a:t>(www.buergerservice.gapa.de – Rathaus – Formulare – Hauptverwaltung - Bestandsdatenmeldung)</a:t>
            </a:r>
          </a:p>
          <a:p>
            <a:pPr marL="457200" indent="-457200">
              <a:tabLst>
                <a:tab pos="447675" algn="l"/>
              </a:tabLst>
            </a:pPr>
            <a:endParaRPr lang="de-DE" sz="1000" dirty="0" smtClean="0"/>
          </a:p>
          <a:p>
            <a:pPr marL="457200" indent="-457200">
              <a:buFont typeface="Arial" pitchFamily="34" charset="0"/>
              <a:buChar char="•"/>
              <a:tabLst>
                <a:tab pos="447675" algn="l"/>
              </a:tabLst>
            </a:pPr>
            <a:r>
              <a:rPr lang="de-DE" sz="2000" b="1" dirty="0" smtClean="0"/>
              <a:t>Fristen zur Einreichung der Anträge </a:t>
            </a:r>
            <a:r>
              <a:rPr lang="de-DE" sz="2000" dirty="0" smtClean="0"/>
              <a:t>müssen beachtet werden. Verspätete eingehende Anträge können nicht bearbeitet oder erst in dem auf das Förderjahr folgenden Jahres berücksichtigt werden. </a:t>
            </a:r>
          </a:p>
          <a:p>
            <a:pPr marL="457200" indent="-457200">
              <a:tabLst>
                <a:tab pos="447675" algn="l"/>
              </a:tabLst>
            </a:pPr>
            <a:r>
              <a:rPr lang="de-DE" sz="2000" dirty="0" smtClean="0"/>
              <a:t> </a:t>
            </a:r>
          </a:p>
          <a:p>
            <a:pPr marL="457200" indent="-457200">
              <a:tabLst>
                <a:tab pos="447675" algn="l"/>
              </a:tabLst>
            </a:pPr>
            <a:endParaRPr lang="de-DE" sz="2000" dirty="0" smtClean="0"/>
          </a:p>
          <a:p>
            <a:pPr>
              <a:tabLst>
                <a:tab pos="447675" algn="l"/>
              </a:tabLst>
            </a:pPr>
            <a:endParaRPr lang="de-DE" sz="2000" dirty="0" smtClean="0"/>
          </a:p>
          <a:p>
            <a:pPr marL="457200" indent="-457200">
              <a:tabLst>
                <a:tab pos="447675" algn="l"/>
              </a:tabLst>
            </a:pPr>
            <a:endParaRPr lang="de-DE" b="1" dirty="0" smtClean="0"/>
          </a:p>
          <a:p>
            <a:pPr marL="457200" indent="-457200">
              <a:tabLst>
                <a:tab pos="447675" algn="l"/>
              </a:tabLst>
            </a:pPr>
            <a:endParaRPr lang="de-DE" b="1" dirty="0" smtClean="0"/>
          </a:p>
          <a:p>
            <a:pPr marL="457200" indent="-457200">
              <a:tabLst>
                <a:tab pos="447675" algn="l"/>
              </a:tabLst>
            </a:pPr>
            <a:r>
              <a:rPr lang="de-DE" b="1" dirty="0" smtClean="0"/>
              <a:t>	</a:t>
            </a:r>
          </a:p>
        </p:txBody>
      </p:sp>
      <p:sp>
        <p:nvSpPr>
          <p:cNvPr id="10" name="Foliennummernplatzhalter 9"/>
          <p:cNvSpPr>
            <a:spLocks noGrp="1"/>
          </p:cNvSpPr>
          <p:nvPr>
            <p:ph type="sldNum" sz="quarter" idx="12"/>
          </p:nvPr>
        </p:nvSpPr>
        <p:spPr/>
        <p:txBody>
          <a:bodyPr/>
          <a:lstStyle/>
          <a:p>
            <a:fld id="{930D1A4C-3AC6-4D1F-BAF8-E1B9DEC48037}" type="slidenum">
              <a:rPr lang="de-DE" smtClean="0"/>
              <a:pPr/>
              <a:t>30</a:t>
            </a:fld>
            <a:endParaRPr lang="de-DE"/>
          </a:p>
        </p:txBody>
      </p:sp>
    </p:spTree>
  </p:cSld>
  <p:clrMapOvr>
    <a:masterClrMapping/>
  </p:clrMapOvr>
  <p:transition>
    <p:cover di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22" name="Textfeld 21"/>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24" name="Rechteck 23"/>
          <p:cNvSpPr/>
          <p:nvPr/>
        </p:nvSpPr>
        <p:spPr>
          <a:xfrm>
            <a:off x="539552" y="1412776"/>
            <a:ext cx="8136904" cy="7263527"/>
          </a:xfrm>
          <a:prstGeom prst="rect">
            <a:avLst/>
          </a:prstGeom>
        </p:spPr>
        <p:txBody>
          <a:bodyPr wrap="square">
            <a:spAutoFit/>
          </a:bodyPr>
          <a:lstStyle/>
          <a:p>
            <a:pPr marL="457200" indent="-457200">
              <a:buAutoNum type="arabicPeriod" startAt="4"/>
              <a:tabLst>
                <a:tab pos="447675" algn="l"/>
              </a:tabLst>
            </a:pPr>
            <a:r>
              <a:rPr lang="de-DE" b="1" dirty="0" smtClean="0"/>
              <a:t>Was müssen die Vereine beachten?  </a:t>
            </a:r>
          </a:p>
          <a:p>
            <a:pPr marL="914400" lvl="1" indent="-457200">
              <a:tabLst>
                <a:tab pos="447675" algn="l"/>
              </a:tabLst>
            </a:pPr>
            <a:r>
              <a:rPr lang="de-DE" b="1" dirty="0" smtClean="0"/>
              <a:t>Bereitstellung von Fördermitteln</a:t>
            </a:r>
          </a:p>
          <a:p>
            <a:pPr marL="457200" indent="-457200">
              <a:tabLst>
                <a:tab pos="447675" algn="l"/>
              </a:tabLst>
            </a:pPr>
            <a:endParaRPr lang="de-DE" sz="1000" b="1" dirty="0" smtClean="0"/>
          </a:p>
          <a:p>
            <a:pPr marL="457200" indent="-457200">
              <a:buFont typeface="Arial" pitchFamily="34" charset="0"/>
              <a:buChar char="•"/>
              <a:tabLst>
                <a:tab pos="447675" algn="l"/>
              </a:tabLst>
            </a:pPr>
            <a:r>
              <a:rPr lang="de-DE" sz="2000" dirty="0" smtClean="0"/>
              <a:t>Fördermittel werden im Rahmen der im jeweiligen Haushaltsjahr veranschlagten Haushaltsmittel (Festsetzen der Fördertopfhöhen allg. Vereinsförderung und Sonderförderung) bereitgestellt. </a:t>
            </a:r>
          </a:p>
          <a:p>
            <a:pPr marL="457200" indent="-457200">
              <a:tabLst>
                <a:tab pos="447675" algn="l"/>
              </a:tabLst>
            </a:pPr>
            <a:endParaRPr lang="de-DE" sz="1000" b="1" dirty="0" smtClean="0"/>
          </a:p>
          <a:p>
            <a:pPr>
              <a:buFont typeface="Arial" pitchFamily="34" charset="0"/>
              <a:buChar char="•"/>
              <a:tabLst>
                <a:tab pos="447675" algn="l"/>
              </a:tabLst>
            </a:pPr>
            <a:r>
              <a:rPr lang="de-DE" sz="2000" dirty="0" smtClean="0"/>
              <a:t> 	Die Fördermittel stellen eine </a:t>
            </a:r>
            <a:r>
              <a:rPr lang="de-DE" sz="2000" b="1" dirty="0" smtClean="0"/>
              <a:t>freiwillige Leistung </a:t>
            </a:r>
            <a:r>
              <a:rPr lang="de-DE" sz="2000" dirty="0" smtClean="0"/>
              <a:t>des Marktes Garmisch-	Partenkirchen dar. Sie stehen unter dem </a:t>
            </a:r>
            <a:r>
              <a:rPr lang="de-DE" sz="2000" b="1" dirty="0" smtClean="0"/>
              <a:t>Vorbehalt der dauernden 	finanziellen Leistungsfähigkeit </a:t>
            </a:r>
            <a:r>
              <a:rPr lang="de-DE" sz="2000" dirty="0" smtClean="0"/>
              <a:t>und können in ihrer Höhe jährlich unter 	Umständen erheblich variieren. </a:t>
            </a:r>
          </a:p>
          <a:p>
            <a:pPr>
              <a:tabLst>
                <a:tab pos="447675" algn="l"/>
              </a:tabLst>
            </a:pPr>
            <a:endParaRPr lang="de-DE" sz="1000" dirty="0" smtClean="0"/>
          </a:p>
          <a:p>
            <a:pPr>
              <a:buFont typeface="Arial" pitchFamily="34" charset="0"/>
              <a:buChar char="•"/>
              <a:tabLst>
                <a:tab pos="447675" algn="l"/>
              </a:tabLst>
            </a:pPr>
            <a:r>
              <a:rPr lang="de-DE" sz="2000" dirty="0" smtClean="0"/>
              <a:t> 	Es besteht grundsätzlich </a:t>
            </a:r>
            <a:r>
              <a:rPr lang="de-DE" sz="2000" b="1" dirty="0" smtClean="0"/>
              <a:t>kein Rechtsanspruch </a:t>
            </a:r>
            <a:r>
              <a:rPr lang="de-DE" sz="2000" dirty="0" smtClean="0"/>
              <a:t>auf Gewährung eines 	Zuschusses. Verpflichtungen zur Auszahlung für den Markt Garmisch-	Partenkirchen können aus den Sportförderrichtlinien nicht abgeleitet 	werden.</a:t>
            </a:r>
          </a:p>
          <a:p>
            <a:pPr>
              <a:tabLst>
                <a:tab pos="447675" algn="l"/>
              </a:tabLst>
            </a:pPr>
            <a:r>
              <a:rPr lang="de-DE" sz="2000" dirty="0" smtClean="0"/>
              <a:t> </a:t>
            </a:r>
          </a:p>
          <a:p>
            <a:pPr>
              <a:tabLst>
                <a:tab pos="447675" algn="l"/>
              </a:tabLst>
            </a:pPr>
            <a:endParaRPr lang="de-DE" sz="1600" dirty="0" smtClean="0"/>
          </a:p>
          <a:p>
            <a:pPr>
              <a:tabLst>
                <a:tab pos="447675" algn="l"/>
              </a:tabLst>
            </a:pPr>
            <a:endParaRPr lang="de-DE" sz="2000" b="1" dirty="0" smtClean="0"/>
          </a:p>
          <a:p>
            <a:pPr>
              <a:tabLst>
                <a:tab pos="447675" algn="l"/>
              </a:tabLst>
            </a:pPr>
            <a:endParaRPr lang="de-DE" sz="2000" b="1" dirty="0" smtClean="0"/>
          </a:p>
          <a:p>
            <a:pPr>
              <a:tabLst>
                <a:tab pos="447675" algn="l"/>
              </a:tabLst>
            </a:pPr>
            <a:endParaRPr lang="de-DE" sz="2000" dirty="0" smtClean="0"/>
          </a:p>
          <a:p>
            <a:pPr marL="457200" indent="-457200">
              <a:tabLst>
                <a:tab pos="447675" algn="l"/>
              </a:tabLst>
            </a:pPr>
            <a:endParaRPr lang="de-DE" b="1" dirty="0" smtClean="0"/>
          </a:p>
          <a:p>
            <a:pPr marL="457200" indent="-457200">
              <a:tabLst>
                <a:tab pos="447675" algn="l"/>
              </a:tabLst>
            </a:pPr>
            <a:endParaRPr lang="de-DE" b="1" dirty="0" smtClean="0"/>
          </a:p>
          <a:p>
            <a:pPr marL="457200" indent="-457200">
              <a:tabLst>
                <a:tab pos="447675" algn="l"/>
              </a:tabLst>
            </a:pPr>
            <a:r>
              <a:rPr lang="de-DE" b="1" dirty="0" smtClean="0"/>
              <a:t>	</a:t>
            </a:r>
          </a:p>
        </p:txBody>
      </p:sp>
      <p:sp>
        <p:nvSpPr>
          <p:cNvPr id="10" name="Foliennummernplatzhalter 9"/>
          <p:cNvSpPr>
            <a:spLocks noGrp="1"/>
          </p:cNvSpPr>
          <p:nvPr>
            <p:ph type="sldNum" sz="quarter" idx="12"/>
          </p:nvPr>
        </p:nvSpPr>
        <p:spPr/>
        <p:txBody>
          <a:bodyPr/>
          <a:lstStyle/>
          <a:p>
            <a:fld id="{930D1A4C-3AC6-4D1F-BAF8-E1B9DEC48037}" type="slidenum">
              <a:rPr lang="de-DE" smtClean="0"/>
              <a:pPr/>
              <a:t>31</a:t>
            </a:fld>
            <a:endParaRPr lang="de-DE"/>
          </a:p>
        </p:txBody>
      </p:sp>
    </p:spTree>
  </p:cSld>
  <p:clrMapOvr>
    <a:masterClrMapping/>
  </p:clrMapOvr>
  <p:transition>
    <p:cover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22" name="Textfeld 21"/>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24" name="Rechteck 23"/>
          <p:cNvSpPr/>
          <p:nvPr/>
        </p:nvSpPr>
        <p:spPr>
          <a:xfrm>
            <a:off x="539552" y="1412776"/>
            <a:ext cx="8136904" cy="7171194"/>
          </a:xfrm>
          <a:prstGeom prst="rect">
            <a:avLst/>
          </a:prstGeom>
        </p:spPr>
        <p:txBody>
          <a:bodyPr wrap="square">
            <a:spAutoFit/>
          </a:bodyPr>
          <a:lstStyle/>
          <a:p>
            <a:pPr marL="457200" indent="-457200">
              <a:tabLst>
                <a:tab pos="447675" algn="l"/>
              </a:tabLst>
            </a:pPr>
            <a:r>
              <a:rPr lang="de-DE" b="1" dirty="0" smtClean="0"/>
              <a:t>4.	Was müssen die Vereine beachten – </a:t>
            </a:r>
          </a:p>
          <a:p>
            <a:pPr marL="457200" indent="-457200">
              <a:tabLst>
                <a:tab pos="447675" algn="l"/>
              </a:tabLst>
            </a:pPr>
            <a:r>
              <a:rPr lang="de-DE" b="1" dirty="0" smtClean="0"/>
              <a:t>	Auszahlung der Fördermittel</a:t>
            </a:r>
          </a:p>
          <a:p>
            <a:pPr marL="457200" indent="-457200">
              <a:tabLst>
                <a:tab pos="447675" algn="l"/>
              </a:tabLst>
            </a:pPr>
            <a:endParaRPr lang="de-DE" sz="1000" dirty="0" smtClean="0"/>
          </a:p>
          <a:p>
            <a:pPr>
              <a:buFont typeface="Arial" pitchFamily="34" charset="0"/>
              <a:buChar char="•"/>
              <a:tabLst>
                <a:tab pos="447675" algn="l"/>
              </a:tabLst>
            </a:pPr>
            <a:r>
              <a:rPr lang="de-DE" sz="2000" dirty="0" smtClean="0"/>
              <a:t> 	Die Auszahlung der Fördermittel erfolgt nicht vor Verabschiedung und 	Bekanntmachung der jeweils jährlich neu vom Markt zu erlassenden 	Haushaltsatzung sowie erst nach Abschluss des jeweiligen 	Förderverfahrens. Die Auszahlungen sind grundsätzlich bargeldlos.</a:t>
            </a:r>
          </a:p>
          <a:p>
            <a:pPr>
              <a:tabLst>
                <a:tab pos="447675" algn="l"/>
              </a:tabLst>
            </a:pPr>
            <a:endParaRPr lang="de-DE" sz="1000" dirty="0" smtClean="0"/>
          </a:p>
          <a:p>
            <a:pPr>
              <a:buFont typeface="Arial" pitchFamily="34" charset="0"/>
              <a:buChar char="•"/>
              <a:tabLst>
                <a:tab pos="447675" algn="l"/>
              </a:tabLst>
            </a:pPr>
            <a:r>
              <a:rPr lang="de-DE" sz="2000" dirty="0" smtClean="0"/>
              <a:t> 	Die Auszahlung wird je Förderart separat durchgeführt und kann in 	Fällen der Sonderförderung auch direkt an Beteiligte Dritte 	(Gemeindewerke, Landratsamt etc.) erfolgen. </a:t>
            </a:r>
          </a:p>
          <a:p>
            <a:pPr>
              <a:tabLst>
                <a:tab pos="447675" algn="l"/>
              </a:tabLst>
            </a:pPr>
            <a:endParaRPr lang="de-DE" sz="1000" dirty="0" smtClean="0"/>
          </a:p>
          <a:p>
            <a:pPr>
              <a:buFont typeface="Arial" pitchFamily="34" charset="0"/>
              <a:buChar char="•"/>
              <a:tabLst>
                <a:tab pos="447675" algn="l"/>
              </a:tabLst>
            </a:pPr>
            <a:r>
              <a:rPr lang="de-DE" sz="2000" dirty="0" smtClean="0"/>
              <a:t> 	Die Auszahlung des Übungsleiter- und des allgemeinen 	Vereinszuschusses ist erst nach Bekanntwerden der staatlichen Förderung 	(Vereinspauschale / Übungsleiterzuschuss des Freistaates - in aller Regel 	Ende Juli/Anfang August) des jeweiligen Förderjahres möglich. </a:t>
            </a:r>
          </a:p>
          <a:p>
            <a:pPr>
              <a:tabLst>
                <a:tab pos="447675" algn="l"/>
              </a:tabLst>
            </a:pPr>
            <a:endParaRPr lang="de-DE" sz="2000" b="1" dirty="0" smtClean="0"/>
          </a:p>
          <a:p>
            <a:pPr>
              <a:tabLst>
                <a:tab pos="447675" algn="l"/>
              </a:tabLst>
            </a:pPr>
            <a:endParaRPr lang="de-DE" sz="2000" b="1" dirty="0" smtClean="0"/>
          </a:p>
          <a:p>
            <a:pPr>
              <a:tabLst>
                <a:tab pos="447675" algn="l"/>
              </a:tabLst>
            </a:pPr>
            <a:endParaRPr lang="de-DE" sz="2000" b="1" dirty="0" smtClean="0"/>
          </a:p>
          <a:p>
            <a:pPr>
              <a:tabLst>
                <a:tab pos="447675" algn="l"/>
              </a:tabLst>
            </a:pPr>
            <a:endParaRPr lang="de-DE" sz="2000" dirty="0" smtClean="0"/>
          </a:p>
          <a:p>
            <a:pPr marL="457200" indent="-457200">
              <a:tabLst>
                <a:tab pos="447675" algn="l"/>
              </a:tabLst>
            </a:pPr>
            <a:endParaRPr lang="de-DE" b="1" dirty="0" smtClean="0"/>
          </a:p>
          <a:p>
            <a:pPr marL="457200" indent="-457200">
              <a:tabLst>
                <a:tab pos="447675" algn="l"/>
              </a:tabLst>
            </a:pPr>
            <a:endParaRPr lang="de-DE" b="1" dirty="0" smtClean="0"/>
          </a:p>
          <a:p>
            <a:pPr marL="457200" indent="-457200">
              <a:tabLst>
                <a:tab pos="447675" algn="l"/>
              </a:tabLst>
            </a:pPr>
            <a:r>
              <a:rPr lang="de-DE" b="1" dirty="0" smtClean="0"/>
              <a:t>	</a:t>
            </a:r>
          </a:p>
        </p:txBody>
      </p:sp>
      <p:sp>
        <p:nvSpPr>
          <p:cNvPr id="10" name="Foliennummernplatzhalter 9"/>
          <p:cNvSpPr>
            <a:spLocks noGrp="1"/>
          </p:cNvSpPr>
          <p:nvPr>
            <p:ph type="sldNum" sz="quarter" idx="12"/>
          </p:nvPr>
        </p:nvSpPr>
        <p:spPr/>
        <p:txBody>
          <a:bodyPr/>
          <a:lstStyle/>
          <a:p>
            <a:fld id="{930D1A4C-3AC6-4D1F-BAF8-E1B9DEC48037}" type="slidenum">
              <a:rPr lang="de-DE" smtClean="0"/>
              <a:pPr/>
              <a:t>32</a:t>
            </a:fld>
            <a:endParaRPr lang="de-DE"/>
          </a:p>
        </p:txBody>
      </p:sp>
    </p:spTree>
  </p:cSld>
  <p:clrMapOvr>
    <a:masterClrMapping/>
  </p:clrMapOvr>
  <p:transition>
    <p:cover di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49156" name="Text Box 4"/>
          <p:cNvSpPr txBox="1">
            <a:spLocks noChangeArrowheads="1"/>
          </p:cNvSpPr>
          <p:nvPr/>
        </p:nvSpPr>
        <p:spPr bwMode="auto">
          <a:xfrm>
            <a:off x="539552" y="476672"/>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49157"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49160" name="Text Box 8"/>
          <p:cNvSpPr txBox="1">
            <a:spLocks noChangeArrowheads="1"/>
          </p:cNvSpPr>
          <p:nvPr/>
        </p:nvSpPr>
        <p:spPr bwMode="auto">
          <a:xfrm>
            <a:off x="609600" y="685800"/>
            <a:ext cx="80772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22" name="Textfeld 21"/>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24" name="Rechteck 23"/>
          <p:cNvSpPr/>
          <p:nvPr/>
        </p:nvSpPr>
        <p:spPr>
          <a:xfrm>
            <a:off x="539552" y="1412776"/>
            <a:ext cx="7848872" cy="5693866"/>
          </a:xfrm>
          <a:prstGeom prst="rect">
            <a:avLst/>
          </a:prstGeom>
        </p:spPr>
        <p:txBody>
          <a:bodyPr wrap="square">
            <a:spAutoFit/>
          </a:bodyPr>
          <a:lstStyle/>
          <a:p>
            <a:pPr marL="457200" indent="-457200">
              <a:tabLst>
                <a:tab pos="447675" algn="l"/>
              </a:tabLst>
            </a:pPr>
            <a:r>
              <a:rPr lang="de-DE" b="1" dirty="0" smtClean="0"/>
              <a:t>4. 	Was müssen die Vereine beachten </a:t>
            </a:r>
          </a:p>
          <a:p>
            <a:pPr marL="457200" indent="-457200">
              <a:tabLst>
                <a:tab pos="447675" algn="l"/>
              </a:tabLst>
            </a:pPr>
            <a:r>
              <a:rPr lang="de-DE" b="1" dirty="0" smtClean="0"/>
              <a:t>	Wichtige Änderungen</a:t>
            </a:r>
          </a:p>
          <a:p>
            <a:pPr marL="457200" indent="-457200">
              <a:tabLst>
                <a:tab pos="447675" algn="l"/>
              </a:tabLst>
            </a:pPr>
            <a:endParaRPr lang="de-DE" b="1" dirty="0" smtClean="0"/>
          </a:p>
          <a:p>
            <a:pPr marL="457200" indent="-457200">
              <a:buFont typeface="Arial" pitchFamily="34" charset="0"/>
              <a:buChar char="•"/>
              <a:tabLst>
                <a:tab pos="447675" algn="l"/>
              </a:tabLst>
            </a:pPr>
            <a:r>
              <a:rPr lang="de-DE" sz="2000" dirty="0" smtClean="0"/>
              <a:t>Die bisher an den Markt für die Nutzung von Turnhallen anderer Träger gerichteten und zu 50 Prozent übernommenen Rechnungen werden zukünftig nicht mehr automatisch durch den Markt beglichen und 	müssen von den Vereinen selbst </a:t>
            </a:r>
            <a:r>
              <a:rPr lang="de-DE" sz="2000" smtClean="0"/>
              <a:t>bezahlt werden. </a:t>
            </a:r>
            <a:endParaRPr lang="de-DE" sz="2000" dirty="0" smtClean="0"/>
          </a:p>
          <a:p>
            <a:pPr marL="457200" indent="-457200">
              <a:tabLst>
                <a:tab pos="447675" algn="l"/>
              </a:tabLst>
            </a:pPr>
            <a:r>
              <a:rPr lang="de-DE" sz="2000" dirty="0" smtClean="0"/>
              <a:t>	  </a:t>
            </a:r>
          </a:p>
          <a:p>
            <a:pPr>
              <a:buFont typeface="Arial" pitchFamily="34" charset="0"/>
              <a:buChar char="•"/>
              <a:tabLst>
                <a:tab pos="447675" algn="l"/>
              </a:tabLst>
            </a:pPr>
            <a:r>
              <a:rPr lang="de-DE" sz="2000" dirty="0" smtClean="0"/>
              <a:t> 	Abteilungen und Sparten von Vereinen werden selbständig nicht mehr 	finanziell unterstützt und gefördert. Anträge können nur von den 	Hauptvereinen gestellt werden. Die erhaltenen Mittel sind u.a.	zweckentsprechend zu verwenden und innerhalb des Vereins zu 	verteilen. </a:t>
            </a:r>
          </a:p>
          <a:p>
            <a:pPr>
              <a:tabLst>
                <a:tab pos="447675" algn="l"/>
              </a:tabLst>
            </a:pPr>
            <a:endParaRPr lang="de-DE" sz="2000" dirty="0" smtClean="0"/>
          </a:p>
          <a:p>
            <a:pPr marL="457200" indent="-457200">
              <a:tabLst>
                <a:tab pos="447675" algn="l"/>
              </a:tabLst>
            </a:pPr>
            <a:endParaRPr lang="de-DE" b="1" dirty="0" smtClean="0"/>
          </a:p>
          <a:p>
            <a:pPr marL="457200" indent="-457200">
              <a:tabLst>
                <a:tab pos="447675" algn="l"/>
              </a:tabLst>
            </a:pPr>
            <a:endParaRPr lang="de-DE" b="1" dirty="0" smtClean="0"/>
          </a:p>
          <a:p>
            <a:pPr marL="457200" indent="-457200">
              <a:tabLst>
                <a:tab pos="447675" algn="l"/>
              </a:tabLst>
            </a:pPr>
            <a:r>
              <a:rPr lang="de-DE" b="1" dirty="0" smtClean="0"/>
              <a:t>	</a:t>
            </a:r>
          </a:p>
        </p:txBody>
      </p:sp>
      <p:sp>
        <p:nvSpPr>
          <p:cNvPr id="10" name="Foliennummernplatzhalter 9"/>
          <p:cNvSpPr>
            <a:spLocks noGrp="1"/>
          </p:cNvSpPr>
          <p:nvPr>
            <p:ph type="sldNum" sz="quarter" idx="12"/>
          </p:nvPr>
        </p:nvSpPr>
        <p:spPr/>
        <p:txBody>
          <a:bodyPr/>
          <a:lstStyle/>
          <a:p>
            <a:fld id="{930D1A4C-3AC6-4D1F-BAF8-E1B9DEC48037}" type="slidenum">
              <a:rPr lang="de-DE" smtClean="0"/>
              <a:pPr/>
              <a:t>33</a:t>
            </a:fld>
            <a:endParaRPr lang="de-DE"/>
          </a:p>
        </p:txBody>
      </p:sp>
    </p:spTree>
  </p:cSld>
  <p:clrMapOvr>
    <a:masterClrMapping/>
  </p:clrMapOvr>
  <p:transition>
    <p:cover di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61443"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sp>
        <p:nvSpPr>
          <p:cNvPr id="61444" name="Text Box 4"/>
          <p:cNvSpPr txBox="1">
            <a:spLocks noChangeArrowheads="1"/>
          </p:cNvSpPr>
          <p:nvPr/>
        </p:nvSpPr>
        <p:spPr bwMode="auto">
          <a:xfrm>
            <a:off x="762000" y="457200"/>
            <a:ext cx="7543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61445" name="Text Box 5"/>
          <p:cNvSpPr txBox="1">
            <a:spLocks noChangeArrowheads="1"/>
          </p:cNvSpPr>
          <p:nvPr/>
        </p:nvSpPr>
        <p:spPr bwMode="auto">
          <a:xfrm>
            <a:off x="381000" y="609600"/>
            <a:ext cx="8305800" cy="457200"/>
          </a:xfrm>
          <a:prstGeom prst="rect">
            <a:avLst/>
          </a:prstGeom>
          <a:noFill/>
          <a:ln w="9525">
            <a:noFill/>
            <a:miter lim="800000"/>
            <a:headEnd/>
            <a:tailEnd/>
          </a:ln>
          <a:effectLst/>
        </p:spPr>
        <p:txBody>
          <a:bodyPr>
            <a:spAutoFit/>
          </a:bodyPr>
          <a:lstStyle/>
          <a:p>
            <a:pPr>
              <a:spcBef>
                <a:spcPct val="50000"/>
              </a:spcBef>
            </a:pPr>
            <a:endParaRPr lang="de-DE"/>
          </a:p>
        </p:txBody>
      </p:sp>
      <p:sp>
        <p:nvSpPr>
          <p:cNvPr id="61448" name="Text Box 8"/>
          <p:cNvSpPr txBox="1">
            <a:spLocks noChangeArrowheads="1"/>
          </p:cNvSpPr>
          <p:nvPr/>
        </p:nvSpPr>
        <p:spPr bwMode="auto">
          <a:xfrm>
            <a:off x="683568" y="764704"/>
            <a:ext cx="7924800" cy="6647974"/>
          </a:xfrm>
          <a:prstGeom prst="rect">
            <a:avLst/>
          </a:prstGeom>
          <a:noFill/>
          <a:ln w="9525">
            <a:noFill/>
            <a:miter lim="800000"/>
            <a:headEnd/>
            <a:tailEnd/>
          </a:ln>
          <a:effectLst/>
        </p:spPr>
        <p:txBody>
          <a:bodyPr>
            <a:spAutoFit/>
          </a:bodyPr>
          <a:lstStyle/>
          <a:p>
            <a:pPr algn="ctr">
              <a:spcBef>
                <a:spcPct val="50000"/>
              </a:spcBef>
            </a:pPr>
            <a:endParaRPr lang="de-DE" sz="3600" b="1" dirty="0" smtClean="0"/>
          </a:p>
          <a:p>
            <a:pPr>
              <a:spcBef>
                <a:spcPct val="50000"/>
              </a:spcBef>
            </a:pPr>
            <a:r>
              <a:rPr lang="de-DE" b="1" dirty="0" smtClean="0"/>
              <a:t>Weitergehende Informationen zum Förderverfahren erteilen die Mitarbeiter der Hauptverwaltung im Rathaus:</a:t>
            </a:r>
          </a:p>
          <a:p>
            <a:pPr>
              <a:spcBef>
                <a:spcPct val="50000"/>
              </a:spcBef>
            </a:pPr>
            <a:endParaRPr lang="de-DE" b="1" dirty="0" smtClean="0"/>
          </a:p>
          <a:p>
            <a:pPr>
              <a:spcBef>
                <a:spcPct val="50000"/>
              </a:spcBef>
            </a:pPr>
            <a:r>
              <a:rPr lang="de-DE" b="1" dirty="0" smtClean="0"/>
              <a:t>Kontakt:</a:t>
            </a:r>
          </a:p>
          <a:p>
            <a:pPr>
              <a:spcBef>
                <a:spcPts val="0"/>
              </a:spcBef>
            </a:pPr>
            <a:r>
              <a:rPr lang="de-DE" b="1" dirty="0" smtClean="0"/>
              <a:t>Martin </a:t>
            </a:r>
            <a:r>
              <a:rPr lang="de-DE" b="1" dirty="0" err="1" smtClean="0"/>
              <a:t>Millian</a:t>
            </a:r>
            <a:endParaRPr lang="de-DE" b="1" dirty="0" smtClean="0"/>
          </a:p>
          <a:p>
            <a:pPr>
              <a:spcBef>
                <a:spcPts val="0"/>
              </a:spcBef>
            </a:pPr>
            <a:r>
              <a:rPr lang="de-DE" b="1" dirty="0" smtClean="0"/>
              <a:t>-Hauptverwaltung –</a:t>
            </a:r>
          </a:p>
          <a:p>
            <a:pPr>
              <a:spcBef>
                <a:spcPts val="0"/>
              </a:spcBef>
            </a:pPr>
            <a:r>
              <a:rPr lang="de-DE" b="1" dirty="0" smtClean="0"/>
              <a:t>Tel. 08821/910-3364</a:t>
            </a:r>
          </a:p>
          <a:p>
            <a:pPr>
              <a:spcBef>
                <a:spcPts val="0"/>
              </a:spcBef>
            </a:pPr>
            <a:r>
              <a:rPr lang="de-DE" b="1" dirty="0" smtClean="0"/>
              <a:t>Fax. 08821/910-3008</a:t>
            </a:r>
          </a:p>
          <a:p>
            <a:pPr>
              <a:spcBef>
                <a:spcPts val="0"/>
              </a:spcBef>
            </a:pPr>
            <a:r>
              <a:rPr lang="de-DE" b="1" dirty="0" smtClean="0"/>
              <a:t>hauptverwaltung@gapa.de</a:t>
            </a:r>
          </a:p>
          <a:p>
            <a:pPr>
              <a:spcBef>
                <a:spcPct val="50000"/>
              </a:spcBef>
            </a:pPr>
            <a:r>
              <a:rPr lang="de-DE" b="1" dirty="0" smtClean="0"/>
              <a:t> </a:t>
            </a:r>
            <a:endParaRPr lang="de-DE" b="1" dirty="0"/>
          </a:p>
          <a:p>
            <a:pPr>
              <a:spcBef>
                <a:spcPct val="50000"/>
              </a:spcBef>
            </a:pPr>
            <a:endParaRPr lang="de-DE" dirty="0" smtClean="0"/>
          </a:p>
          <a:p>
            <a:pPr>
              <a:spcBef>
                <a:spcPct val="50000"/>
              </a:spcBef>
            </a:pPr>
            <a:endParaRPr lang="de-DE" dirty="0" smtClean="0"/>
          </a:p>
          <a:p>
            <a:pPr algn="ctr">
              <a:spcBef>
                <a:spcPct val="50000"/>
              </a:spcBef>
            </a:pPr>
            <a:endParaRPr lang="de-DE" sz="2000" dirty="0"/>
          </a:p>
        </p:txBody>
      </p:sp>
      <p:pic>
        <p:nvPicPr>
          <p:cNvPr id="8" name="Picture 7" descr="O:\ALLGEMEI\GRAFIKEN\Farbwappen transparent_klein.gif"/>
          <p:cNvPicPr>
            <a:picLocks noChangeAspect="1" noChangeArrowheads="1"/>
          </p:cNvPicPr>
          <p:nvPr/>
        </p:nvPicPr>
        <p:blipFill>
          <a:blip r:embed="rId2" cstate="print"/>
          <a:srcRect/>
          <a:stretch>
            <a:fillRect/>
          </a:stretch>
        </p:blipFill>
        <p:spPr bwMode="auto">
          <a:xfrm>
            <a:off x="395536" y="332656"/>
            <a:ext cx="735013" cy="762000"/>
          </a:xfrm>
          <a:prstGeom prst="rect">
            <a:avLst/>
          </a:prstGeom>
          <a:noFill/>
        </p:spPr>
      </p:pic>
      <p:sp>
        <p:nvSpPr>
          <p:cNvPr id="9" name="Textfeld 8"/>
          <p:cNvSpPr txBox="1"/>
          <p:nvPr/>
        </p:nvSpPr>
        <p:spPr>
          <a:xfrm>
            <a:off x="1475656" y="476672"/>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0" name="Foliennummernplatzhalter 9"/>
          <p:cNvSpPr>
            <a:spLocks noGrp="1"/>
          </p:cNvSpPr>
          <p:nvPr>
            <p:ph type="sldNum" sz="quarter" idx="12"/>
          </p:nvPr>
        </p:nvSpPr>
        <p:spPr/>
        <p:txBody>
          <a:bodyPr/>
          <a:lstStyle/>
          <a:p>
            <a:fld id="{930D1A4C-3AC6-4D1F-BAF8-E1B9DEC48037}" type="slidenum">
              <a:rPr lang="de-DE" smtClean="0"/>
              <a:pPr/>
              <a:t>34</a:t>
            </a:fld>
            <a:endParaRPr lang="de-DE"/>
          </a:p>
        </p:txBody>
      </p:sp>
    </p:spTree>
  </p:cSld>
  <p:clrMapOvr>
    <a:masterClrMapping/>
  </p:clrMapOvr>
  <p:transition>
    <p:cover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9" name="Rechteck 8"/>
          <p:cNvSpPr/>
          <p:nvPr/>
        </p:nvSpPr>
        <p:spPr>
          <a:xfrm>
            <a:off x="611560" y="1196752"/>
            <a:ext cx="8136904" cy="7294305"/>
          </a:xfrm>
          <a:prstGeom prst="rect">
            <a:avLst/>
          </a:prstGeom>
        </p:spPr>
        <p:txBody>
          <a:bodyPr wrap="square">
            <a:spAutoFit/>
          </a:bodyPr>
          <a:lstStyle/>
          <a:p>
            <a:endParaRPr lang="de-DE" sz="2500" dirty="0" smtClean="0"/>
          </a:p>
          <a:p>
            <a:pPr marL="457200" indent="-457200">
              <a:tabLst>
                <a:tab pos="447675" algn="l"/>
              </a:tabLst>
            </a:pPr>
            <a:r>
              <a:rPr lang="de-DE" sz="2500" b="1" dirty="0" smtClean="0"/>
              <a:t>1.	 Warum hat der Markt neue Regelungen und Richtlinien eingeführt?</a:t>
            </a:r>
          </a:p>
          <a:p>
            <a:pPr marL="457200" indent="-457200">
              <a:tabLst>
                <a:tab pos="447675" algn="l"/>
              </a:tabLst>
            </a:pPr>
            <a:endParaRPr lang="de-DE" sz="1200" dirty="0" smtClean="0"/>
          </a:p>
          <a:p>
            <a:pPr marL="457200" indent="-457200">
              <a:tabLst>
                <a:tab pos="447675" algn="l"/>
              </a:tabLst>
            </a:pPr>
            <a:r>
              <a:rPr lang="de-DE" sz="2500" dirty="0" smtClean="0"/>
              <a:t>	</a:t>
            </a:r>
            <a:r>
              <a:rPr lang="de-DE" sz="2000" b="1" dirty="0" smtClean="0"/>
              <a:t>Die Sportförderung des Marktes bisher:</a:t>
            </a:r>
          </a:p>
          <a:p>
            <a:pPr marL="457200" indent="-457200">
              <a:tabLst>
                <a:tab pos="625475" algn="l"/>
              </a:tabLst>
            </a:pPr>
            <a:r>
              <a:rPr lang="de-DE" sz="2000" dirty="0" smtClean="0"/>
              <a:t>	</a:t>
            </a:r>
          </a:p>
          <a:p>
            <a:pPr marL="457200" indent="-457200">
              <a:tabLst>
                <a:tab pos="625475" algn="l"/>
              </a:tabLst>
            </a:pPr>
            <a:r>
              <a:rPr lang="de-DE" sz="2000" dirty="0" smtClean="0"/>
              <a:t>	-	</a:t>
            </a:r>
            <a:r>
              <a:rPr lang="de-DE" sz="2000" b="1" dirty="0" smtClean="0"/>
              <a:t>finanzielle Unterstützung </a:t>
            </a:r>
            <a:r>
              <a:rPr lang="de-DE" sz="2000" dirty="0" smtClean="0"/>
              <a:t>in vielfältiger Weise von einzelnen Vereinen</a:t>
            </a:r>
          </a:p>
          <a:p>
            <a:pPr marL="457200" indent="-457200">
              <a:tabLst>
                <a:tab pos="625475" algn="l"/>
                <a:tab pos="895350" algn="l"/>
                <a:tab pos="1073150" algn="l"/>
              </a:tabLst>
            </a:pPr>
            <a:r>
              <a:rPr lang="de-DE" sz="2000" dirty="0" smtClean="0"/>
              <a:t>			- Gewährung von Jahreszuschüssen </a:t>
            </a:r>
          </a:p>
          <a:p>
            <a:pPr marL="457200" indent="-457200">
              <a:tabLst>
                <a:tab pos="625475" algn="l"/>
                <a:tab pos="895350" algn="l"/>
              </a:tabLst>
            </a:pPr>
            <a:r>
              <a:rPr lang="de-DE" sz="2000" dirty="0" smtClean="0"/>
              <a:t>			- Gewährung eines weiteren Übungsleiterzuschusses</a:t>
            </a:r>
          </a:p>
          <a:p>
            <a:pPr marL="457200" indent="-457200">
              <a:tabLst>
                <a:tab pos="625475" algn="l"/>
                <a:tab pos="895350" algn="l"/>
              </a:tabLst>
            </a:pPr>
            <a:r>
              <a:rPr lang="de-DE" sz="2000" dirty="0" smtClean="0"/>
              <a:t>			- Übernahme von Turnhallennutzungskosten zu 50 Prozent für die </a:t>
            </a:r>
          </a:p>
          <a:p>
            <a:pPr marL="457200" indent="-457200">
              <a:tabLst>
                <a:tab pos="625475" algn="l"/>
                <a:tab pos="1073150" algn="l"/>
              </a:tabLst>
            </a:pPr>
            <a:r>
              <a:rPr lang="de-DE" sz="2000" dirty="0" smtClean="0"/>
              <a:t>			Nutzung von Turnhallen anderer Träger </a:t>
            </a:r>
          </a:p>
          <a:p>
            <a:pPr marL="457200" indent="-457200">
              <a:tabLst>
                <a:tab pos="625475" algn="l"/>
              </a:tabLst>
            </a:pPr>
            <a:r>
              <a:rPr lang="de-DE" sz="2000" dirty="0" smtClean="0"/>
              <a:t>			- sowie viele einzelfallbezogene Förderungen und Unterstützungen</a:t>
            </a:r>
          </a:p>
          <a:p>
            <a:pPr marL="457200" indent="-457200">
              <a:tabLst>
                <a:tab pos="625475" algn="l"/>
              </a:tabLst>
            </a:pPr>
            <a:r>
              <a:rPr lang="de-DE" sz="2000" dirty="0" smtClean="0"/>
              <a:t>	- 	überwiegend, </a:t>
            </a:r>
            <a:r>
              <a:rPr lang="de-DE" sz="2000" b="1" dirty="0" smtClean="0"/>
              <a:t>unentgeltliche Zurverfügungstellung </a:t>
            </a:r>
            <a:r>
              <a:rPr lang="de-DE" sz="2000" dirty="0" smtClean="0"/>
              <a:t>der 	kommunalen Sporteinrichtungen (Sportplätze, Turnhallen etc.) für     	Training und Veranstaltungen</a:t>
            </a:r>
          </a:p>
          <a:p>
            <a:pPr marL="457200" indent="-457200">
              <a:tabLst>
                <a:tab pos="625475" algn="l"/>
              </a:tabLst>
            </a:pPr>
            <a:r>
              <a:rPr lang="de-DE" sz="2000" dirty="0" smtClean="0"/>
              <a:t>		</a:t>
            </a:r>
          </a:p>
          <a:p>
            <a:pPr marL="457200" indent="-457200">
              <a:tabLst>
                <a:tab pos="625475" algn="l"/>
              </a:tabLst>
            </a:pPr>
            <a:r>
              <a:rPr lang="de-DE" sz="2000" dirty="0" smtClean="0"/>
              <a:t>	</a:t>
            </a:r>
          </a:p>
          <a:p>
            <a:pPr marL="457200" indent="-457200">
              <a:tabLst>
                <a:tab pos="447675" algn="l"/>
              </a:tabLst>
            </a:pPr>
            <a:r>
              <a:rPr lang="de-DE" sz="2000" dirty="0" smtClean="0"/>
              <a:t>	</a:t>
            </a:r>
          </a:p>
          <a:p>
            <a:pPr marL="457200" indent="-457200">
              <a:tabLst>
                <a:tab pos="447675" algn="l"/>
              </a:tabLst>
            </a:pPr>
            <a:r>
              <a:rPr lang="de-DE" sz="2000" dirty="0" smtClean="0"/>
              <a:t>	</a:t>
            </a:r>
          </a:p>
          <a:p>
            <a:pPr marL="457200" indent="-457200">
              <a:tabLst>
                <a:tab pos="447675" algn="l"/>
              </a:tabLst>
            </a:pPr>
            <a:r>
              <a:rPr lang="de-DE" sz="2000" dirty="0" smtClean="0"/>
              <a:t>	</a:t>
            </a:r>
          </a:p>
          <a:p>
            <a:pPr lvl="1"/>
            <a:endParaRPr lang="de-DE" sz="2000" dirty="0" smtClean="0"/>
          </a:p>
          <a:p>
            <a:pPr algn="ctr">
              <a:spcBef>
                <a:spcPct val="50000"/>
              </a:spcBef>
            </a:pPr>
            <a:endParaRPr lang="de-DE" sz="1200" b="1" dirty="0" smtClean="0"/>
          </a:p>
          <a:p>
            <a:pPr algn="ctr">
              <a:spcBef>
                <a:spcPct val="50000"/>
              </a:spcBef>
            </a:pPr>
            <a:endParaRPr lang="de-DE" sz="1200" dirty="0"/>
          </a:p>
        </p:txBody>
      </p:sp>
      <p:sp>
        <p:nvSpPr>
          <p:cNvPr id="10" name="Rechteck 9"/>
          <p:cNvSpPr/>
          <p:nvPr/>
        </p:nvSpPr>
        <p:spPr>
          <a:xfrm>
            <a:off x="755576" y="2564904"/>
            <a:ext cx="7704856" cy="1569660"/>
          </a:xfrm>
          <a:prstGeom prst="rect">
            <a:avLst/>
          </a:prstGeom>
        </p:spPr>
        <p:txBody>
          <a:bodyPr wrap="square">
            <a:spAutoFit/>
          </a:bodyPr>
          <a:lstStyle/>
          <a:p>
            <a:pPr>
              <a:spcBef>
                <a:spcPct val="50000"/>
              </a:spcBef>
            </a:pPr>
            <a:endParaRPr lang="de-DE" dirty="0" smtClean="0"/>
          </a:p>
          <a:p>
            <a:pPr algn="ctr">
              <a:spcBef>
                <a:spcPct val="50000"/>
              </a:spcBef>
            </a:pPr>
            <a:endParaRPr lang="de-DE" dirty="0"/>
          </a:p>
          <a:p>
            <a:pPr>
              <a:spcBef>
                <a:spcPct val="50000"/>
              </a:spcBef>
            </a:pPr>
            <a:endParaRPr lang="de-DE" dirty="0"/>
          </a:p>
        </p:txBody>
      </p:sp>
      <p:sp>
        <p:nvSpPr>
          <p:cNvPr id="11" name="Textfeld 10"/>
          <p:cNvSpPr txBox="1"/>
          <p:nvPr/>
        </p:nvSpPr>
        <p:spPr>
          <a:xfrm>
            <a:off x="1835696" y="1196752"/>
            <a:ext cx="261610" cy="1200329"/>
          </a:xfrm>
          <a:prstGeom prst="rect">
            <a:avLst/>
          </a:prstGeom>
          <a:noFill/>
        </p:spPr>
        <p:txBody>
          <a:bodyPr wrap="none" rtlCol="0">
            <a:spAutoFit/>
          </a:bodyPr>
          <a:lstStyle/>
          <a:p>
            <a:endParaRPr lang="de-DE" dirty="0" smtClean="0"/>
          </a:p>
          <a:p>
            <a:endParaRPr lang="de-DE" dirty="0" smtClean="0"/>
          </a:p>
          <a:p>
            <a:r>
              <a:rPr lang="de-DE" dirty="0" smtClean="0"/>
              <a:t> </a:t>
            </a:r>
            <a:endParaRPr lang="de-DE" dirty="0"/>
          </a:p>
        </p:txBody>
      </p:sp>
      <p:sp>
        <p:nvSpPr>
          <p:cNvPr id="14" name="Textfeld 13"/>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2" name="Foliennummernplatzhalter 11"/>
          <p:cNvSpPr>
            <a:spLocks noGrp="1"/>
          </p:cNvSpPr>
          <p:nvPr>
            <p:ph type="sldNum" sz="quarter" idx="12"/>
          </p:nvPr>
        </p:nvSpPr>
        <p:spPr/>
        <p:txBody>
          <a:bodyPr/>
          <a:lstStyle/>
          <a:p>
            <a:fld id="{930D1A4C-3AC6-4D1F-BAF8-E1B9DEC48037}" type="slidenum">
              <a:rPr lang="de-DE" smtClean="0"/>
              <a:pPr/>
              <a:t>4</a:t>
            </a:fld>
            <a:endParaRPr lang="de-DE"/>
          </a:p>
        </p:txBody>
      </p:sp>
    </p:spTree>
  </p:cSld>
  <p:clrMapOvr>
    <a:masterClrMapping/>
  </p:clrMapOvr>
  <p:transition>
    <p:cover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9" name="Rechteck 8"/>
          <p:cNvSpPr/>
          <p:nvPr/>
        </p:nvSpPr>
        <p:spPr>
          <a:xfrm>
            <a:off x="611560" y="1124744"/>
            <a:ext cx="8532440" cy="8987076"/>
          </a:xfrm>
          <a:prstGeom prst="rect">
            <a:avLst/>
          </a:prstGeom>
        </p:spPr>
        <p:txBody>
          <a:bodyPr wrap="square">
            <a:spAutoFit/>
          </a:bodyPr>
          <a:lstStyle/>
          <a:p>
            <a:endParaRPr lang="de-DE" sz="2500" dirty="0" smtClean="0"/>
          </a:p>
          <a:p>
            <a:pPr marL="457200" indent="-457200">
              <a:tabLst>
                <a:tab pos="447675" algn="l"/>
              </a:tabLst>
            </a:pPr>
            <a:r>
              <a:rPr lang="de-DE" sz="2500" b="1" dirty="0" smtClean="0"/>
              <a:t>1.	 Warum hat der Markt neue Regelungen und Richtlinien eingeführt?</a:t>
            </a:r>
          </a:p>
          <a:p>
            <a:pPr marL="457200" indent="-457200">
              <a:tabLst>
                <a:tab pos="447675" algn="l"/>
              </a:tabLst>
            </a:pPr>
            <a:endParaRPr lang="de-DE" sz="200" dirty="0" smtClean="0"/>
          </a:p>
          <a:p>
            <a:pPr marL="457200" indent="-457200">
              <a:tabLst>
                <a:tab pos="447675" algn="l"/>
              </a:tabLst>
            </a:pPr>
            <a:r>
              <a:rPr lang="de-DE" sz="2500" dirty="0" smtClean="0"/>
              <a:t>	</a:t>
            </a:r>
            <a:r>
              <a:rPr lang="de-DE" sz="2000" b="1" dirty="0" smtClean="0"/>
              <a:t>Die Sportförderung des Marktes bisher:</a:t>
            </a:r>
          </a:p>
          <a:p>
            <a:pPr marL="457200" indent="-457200">
              <a:tabLst>
                <a:tab pos="447675" algn="l"/>
              </a:tabLst>
            </a:pPr>
            <a:endParaRPr lang="de-DE" sz="600" b="1" dirty="0" smtClean="0"/>
          </a:p>
          <a:p>
            <a:pPr>
              <a:tabLst>
                <a:tab pos="447675" algn="l"/>
                <a:tab pos="895350" algn="l"/>
              </a:tabLst>
            </a:pPr>
            <a:r>
              <a:rPr lang="de-DE" sz="1600" dirty="0" smtClean="0"/>
              <a:t>	</a:t>
            </a:r>
            <a:r>
              <a:rPr lang="de-DE" sz="2000" dirty="0" smtClean="0"/>
              <a:t>- Förderung einzelner weniger Vereine, vorwiegend bedarfsorientiert in 	   	  unterschiedlicher Höhe</a:t>
            </a:r>
          </a:p>
          <a:p>
            <a:pPr>
              <a:tabLst>
                <a:tab pos="447675" algn="l"/>
              </a:tabLst>
            </a:pPr>
            <a:r>
              <a:rPr lang="de-DE" sz="2000" dirty="0" smtClean="0"/>
              <a:t>	- nur bedingt gleichberechtigte Verteilung von öffentlichen Fördermitteln</a:t>
            </a:r>
          </a:p>
          <a:p>
            <a:pPr>
              <a:tabLst>
                <a:tab pos="447675" algn="l"/>
                <a:tab pos="1073150" algn="l"/>
              </a:tabLst>
            </a:pPr>
            <a:r>
              <a:rPr lang="de-DE" sz="2000" dirty="0" smtClean="0"/>
              <a:t>	- keine generellen Regeln vorhanden – wer, wie, in welcher Höhe 	 	  	  Fördergelder beantragen kann.</a:t>
            </a:r>
          </a:p>
          <a:p>
            <a:pPr>
              <a:tabLst>
                <a:tab pos="447675" algn="l"/>
                <a:tab pos="1073150" algn="l"/>
              </a:tabLst>
            </a:pPr>
            <a:r>
              <a:rPr lang="de-DE" sz="2000" dirty="0" smtClean="0"/>
              <a:t>	- ein einheitliches Antrags- und Verwaltungsverfahren konnte bislang nicht	   	  durchgeführt werden</a:t>
            </a:r>
          </a:p>
          <a:p>
            <a:pPr>
              <a:tabLst>
                <a:tab pos="447675" algn="l"/>
              </a:tabLst>
            </a:pPr>
            <a:r>
              <a:rPr lang="de-DE" sz="2000" dirty="0" smtClean="0"/>
              <a:t>	- wenig transparent und informativ für die Vereine  </a:t>
            </a:r>
          </a:p>
          <a:p>
            <a:r>
              <a:rPr lang="de-DE" sz="2000" dirty="0" smtClean="0"/>
              <a:t>	z.B. Was kann ich für meinen Verein beantragen? </a:t>
            </a:r>
          </a:p>
          <a:p>
            <a:r>
              <a:rPr lang="de-DE" sz="2000" dirty="0" smtClean="0"/>
              <a:t>	Welche Ziele verfolgt der Markt mit seiner Förderung?</a:t>
            </a:r>
          </a:p>
          <a:p>
            <a:pPr>
              <a:tabLst>
                <a:tab pos="447675" algn="l"/>
                <a:tab pos="895350" algn="l"/>
              </a:tabLst>
            </a:pPr>
            <a:r>
              <a:rPr lang="de-DE" sz="2000" dirty="0" smtClean="0"/>
              <a:t>	- keine regelmäßige, wiederkehrende Befassung mit generellen Förderfragen</a:t>
            </a:r>
          </a:p>
          <a:p>
            <a:pPr>
              <a:tabLst>
                <a:tab pos="447675" algn="l"/>
                <a:tab pos="895350" algn="l"/>
              </a:tabLst>
            </a:pPr>
            <a:r>
              <a:rPr lang="de-DE" sz="2000" dirty="0" smtClean="0"/>
              <a:t>	</a:t>
            </a:r>
          </a:p>
          <a:p>
            <a:pPr marL="457200" indent="-457200">
              <a:tabLst>
                <a:tab pos="447675" algn="l"/>
              </a:tabLst>
            </a:pPr>
            <a:r>
              <a:rPr lang="de-DE" sz="2000" b="1" dirty="0" smtClean="0"/>
              <a:t>		</a:t>
            </a:r>
          </a:p>
          <a:p>
            <a:pPr marL="457200" indent="-457200">
              <a:tabLst>
                <a:tab pos="447675" algn="l"/>
              </a:tabLst>
            </a:pPr>
            <a:r>
              <a:rPr lang="de-DE" sz="2000" b="1" dirty="0" smtClean="0"/>
              <a:t>	</a:t>
            </a:r>
          </a:p>
          <a:p>
            <a:pPr marL="457200" indent="-457200">
              <a:tabLst>
                <a:tab pos="447675" algn="l"/>
              </a:tabLst>
            </a:pPr>
            <a:endParaRPr lang="de-DE" sz="1400" b="1" dirty="0" smtClean="0"/>
          </a:p>
          <a:p>
            <a:pPr marL="457200" indent="-457200">
              <a:tabLst>
                <a:tab pos="625475" algn="l"/>
              </a:tabLst>
            </a:pPr>
            <a:r>
              <a:rPr lang="de-DE" sz="2000" dirty="0" smtClean="0"/>
              <a:t>	 </a:t>
            </a:r>
          </a:p>
          <a:p>
            <a:pPr marL="457200" indent="-457200">
              <a:tabLst>
                <a:tab pos="625475" algn="l"/>
              </a:tabLst>
            </a:pPr>
            <a:r>
              <a:rPr lang="de-DE" sz="2000" dirty="0" smtClean="0"/>
              <a:t>		</a:t>
            </a:r>
          </a:p>
          <a:p>
            <a:pPr marL="457200" indent="-457200">
              <a:tabLst>
                <a:tab pos="625475" algn="l"/>
              </a:tabLst>
            </a:pPr>
            <a:r>
              <a:rPr lang="de-DE" sz="2000" dirty="0" smtClean="0"/>
              <a:t>	</a:t>
            </a:r>
          </a:p>
          <a:p>
            <a:pPr marL="457200" indent="-457200">
              <a:tabLst>
                <a:tab pos="447675" algn="l"/>
              </a:tabLst>
            </a:pPr>
            <a:r>
              <a:rPr lang="de-DE" sz="2000" dirty="0" smtClean="0"/>
              <a:t>	</a:t>
            </a:r>
          </a:p>
          <a:p>
            <a:pPr marL="457200" indent="-457200">
              <a:tabLst>
                <a:tab pos="447675" algn="l"/>
              </a:tabLst>
            </a:pPr>
            <a:r>
              <a:rPr lang="de-DE" sz="2000" dirty="0" smtClean="0"/>
              <a:t>	</a:t>
            </a:r>
          </a:p>
          <a:p>
            <a:pPr marL="457200" indent="-457200">
              <a:tabLst>
                <a:tab pos="447675" algn="l"/>
              </a:tabLst>
            </a:pPr>
            <a:r>
              <a:rPr lang="de-DE" sz="2000" dirty="0" smtClean="0"/>
              <a:t>	</a:t>
            </a:r>
          </a:p>
          <a:p>
            <a:pPr lvl="1"/>
            <a:endParaRPr lang="de-DE" sz="2000" dirty="0" smtClean="0"/>
          </a:p>
          <a:p>
            <a:pPr algn="ctr">
              <a:spcBef>
                <a:spcPct val="50000"/>
              </a:spcBef>
            </a:pPr>
            <a:endParaRPr lang="de-DE" sz="1200" b="1" dirty="0" smtClean="0"/>
          </a:p>
          <a:p>
            <a:pPr algn="ctr">
              <a:spcBef>
                <a:spcPct val="50000"/>
              </a:spcBef>
            </a:pPr>
            <a:endParaRPr lang="de-DE" sz="1200" dirty="0"/>
          </a:p>
        </p:txBody>
      </p:sp>
      <p:sp>
        <p:nvSpPr>
          <p:cNvPr id="10" name="Rechteck 9"/>
          <p:cNvSpPr/>
          <p:nvPr/>
        </p:nvSpPr>
        <p:spPr>
          <a:xfrm>
            <a:off x="755576" y="2564904"/>
            <a:ext cx="7704856" cy="1569660"/>
          </a:xfrm>
          <a:prstGeom prst="rect">
            <a:avLst/>
          </a:prstGeom>
        </p:spPr>
        <p:txBody>
          <a:bodyPr wrap="square">
            <a:spAutoFit/>
          </a:bodyPr>
          <a:lstStyle/>
          <a:p>
            <a:pPr>
              <a:spcBef>
                <a:spcPct val="50000"/>
              </a:spcBef>
            </a:pPr>
            <a:endParaRPr lang="de-DE" dirty="0" smtClean="0"/>
          </a:p>
          <a:p>
            <a:pPr algn="ctr">
              <a:spcBef>
                <a:spcPct val="50000"/>
              </a:spcBef>
            </a:pPr>
            <a:endParaRPr lang="de-DE" dirty="0"/>
          </a:p>
          <a:p>
            <a:pPr>
              <a:spcBef>
                <a:spcPct val="50000"/>
              </a:spcBef>
            </a:pPr>
            <a:endParaRPr lang="de-DE" dirty="0"/>
          </a:p>
        </p:txBody>
      </p:sp>
      <p:sp>
        <p:nvSpPr>
          <p:cNvPr id="11" name="Textfeld 10"/>
          <p:cNvSpPr txBox="1"/>
          <p:nvPr/>
        </p:nvSpPr>
        <p:spPr>
          <a:xfrm>
            <a:off x="1835696" y="1196752"/>
            <a:ext cx="261610" cy="1200329"/>
          </a:xfrm>
          <a:prstGeom prst="rect">
            <a:avLst/>
          </a:prstGeom>
          <a:noFill/>
        </p:spPr>
        <p:txBody>
          <a:bodyPr wrap="none" rtlCol="0">
            <a:spAutoFit/>
          </a:bodyPr>
          <a:lstStyle/>
          <a:p>
            <a:endParaRPr lang="de-DE" dirty="0" smtClean="0"/>
          </a:p>
          <a:p>
            <a:endParaRPr lang="de-DE" dirty="0" smtClean="0"/>
          </a:p>
          <a:p>
            <a:r>
              <a:rPr lang="de-DE" dirty="0" smtClean="0"/>
              <a:t> </a:t>
            </a:r>
            <a:endParaRPr lang="de-DE" dirty="0"/>
          </a:p>
        </p:txBody>
      </p:sp>
      <p:sp>
        <p:nvSpPr>
          <p:cNvPr id="14" name="Textfeld 13"/>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2" name="Foliennummernplatzhalter 11"/>
          <p:cNvSpPr>
            <a:spLocks noGrp="1"/>
          </p:cNvSpPr>
          <p:nvPr>
            <p:ph type="sldNum" sz="quarter" idx="12"/>
          </p:nvPr>
        </p:nvSpPr>
        <p:spPr/>
        <p:txBody>
          <a:bodyPr/>
          <a:lstStyle/>
          <a:p>
            <a:fld id="{930D1A4C-3AC6-4D1F-BAF8-E1B9DEC48037}" type="slidenum">
              <a:rPr lang="de-DE" smtClean="0"/>
              <a:pPr/>
              <a:t>5</a:t>
            </a:fld>
            <a:endParaRPr lang="de-DE"/>
          </a:p>
        </p:txBody>
      </p:sp>
    </p:spTree>
  </p:cSld>
  <p:clrMapOvr>
    <a:masterClrMapping/>
  </p:clrMapOvr>
  <p:transition>
    <p:cover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9" name="Rechteck 8"/>
          <p:cNvSpPr/>
          <p:nvPr/>
        </p:nvSpPr>
        <p:spPr>
          <a:xfrm>
            <a:off x="611560" y="1124744"/>
            <a:ext cx="8280920" cy="8556188"/>
          </a:xfrm>
          <a:prstGeom prst="rect">
            <a:avLst/>
          </a:prstGeom>
        </p:spPr>
        <p:txBody>
          <a:bodyPr wrap="square">
            <a:spAutoFit/>
          </a:bodyPr>
          <a:lstStyle/>
          <a:p>
            <a:endParaRPr lang="de-DE" sz="2500" dirty="0" smtClean="0"/>
          </a:p>
          <a:p>
            <a:pPr marL="457200" indent="-457200">
              <a:tabLst>
                <a:tab pos="447675" algn="l"/>
              </a:tabLst>
            </a:pPr>
            <a:r>
              <a:rPr lang="de-DE" sz="2500" b="1" dirty="0" smtClean="0"/>
              <a:t>1.	 Warum hat der Markt neue Regelungen und Richtlinien eingeführt?</a:t>
            </a:r>
          </a:p>
          <a:p>
            <a:pPr marL="457200" indent="-457200">
              <a:tabLst>
                <a:tab pos="447675" algn="l"/>
              </a:tabLst>
            </a:pPr>
            <a:endParaRPr lang="de-DE" sz="1200" dirty="0" smtClean="0"/>
          </a:p>
          <a:p>
            <a:pPr marL="457200" indent="-457200">
              <a:tabLst>
                <a:tab pos="447675" algn="l"/>
              </a:tabLst>
            </a:pPr>
            <a:r>
              <a:rPr lang="de-DE" sz="2500" dirty="0" smtClean="0"/>
              <a:t>	</a:t>
            </a:r>
            <a:r>
              <a:rPr lang="de-DE" sz="2000" b="1" dirty="0" smtClean="0"/>
              <a:t>Ziele, die der Markt mit den Sportförderrichtlinien verfolgt:</a:t>
            </a:r>
          </a:p>
          <a:p>
            <a:endParaRPr lang="de-DE" sz="2000" dirty="0" smtClean="0"/>
          </a:p>
          <a:p>
            <a:pPr>
              <a:tabLst>
                <a:tab pos="447675" algn="l"/>
              </a:tabLst>
            </a:pPr>
            <a:r>
              <a:rPr lang="de-DE" sz="2000" dirty="0" smtClean="0"/>
              <a:t>	</a:t>
            </a:r>
            <a:r>
              <a:rPr lang="de-DE" sz="2000" b="1" dirty="0" smtClean="0"/>
              <a:t>Schwerpunktsetzungen:</a:t>
            </a:r>
          </a:p>
          <a:p>
            <a:pPr>
              <a:tabLst>
                <a:tab pos="447675" algn="l"/>
              </a:tabLst>
            </a:pPr>
            <a:r>
              <a:rPr lang="de-DE" sz="2000" dirty="0" smtClean="0"/>
              <a:t>	- Jugendsportförderung </a:t>
            </a:r>
          </a:p>
          <a:p>
            <a:pPr>
              <a:tabLst>
                <a:tab pos="447675" algn="l"/>
              </a:tabLst>
            </a:pPr>
            <a:r>
              <a:rPr lang="de-DE" sz="2000" dirty="0" smtClean="0"/>
              <a:t>	- geregeltes Antrags- und Verwaltungsverfahren durchführen</a:t>
            </a:r>
          </a:p>
          <a:p>
            <a:pPr>
              <a:tabLst>
                <a:tab pos="447675" algn="l"/>
              </a:tabLst>
            </a:pPr>
            <a:r>
              <a:rPr lang="de-DE" sz="2000" dirty="0" smtClean="0"/>
              <a:t>	- Verteilung öffentlicher Gelder:</a:t>
            </a:r>
          </a:p>
          <a:p>
            <a:pPr>
              <a:tabLst>
                <a:tab pos="801688" algn="l"/>
                <a:tab pos="1258888" algn="l"/>
              </a:tabLst>
            </a:pPr>
            <a:r>
              <a:rPr lang="de-DE" sz="2000" dirty="0" smtClean="0"/>
              <a:t>	- transparenter</a:t>
            </a:r>
          </a:p>
          <a:p>
            <a:pPr>
              <a:tabLst>
                <a:tab pos="801688" algn="l"/>
                <a:tab pos="1258888" algn="l"/>
              </a:tabLst>
            </a:pPr>
            <a:r>
              <a:rPr lang="de-DE" sz="2000" dirty="0" smtClean="0"/>
              <a:t>	</a:t>
            </a:r>
            <a:r>
              <a:rPr lang="de-DE" sz="2000" b="1" dirty="0" smtClean="0"/>
              <a:t>- </a:t>
            </a:r>
            <a:r>
              <a:rPr lang="de-DE" sz="2000" dirty="0" smtClean="0"/>
              <a:t>gleichberechtigter</a:t>
            </a:r>
          </a:p>
          <a:p>
            <a:pPr>
              <a:tabLst>
                <a:tab pos="1258888" algn="l"/>
              </a:tabLst>
            </a:pPr>
            <a:r>
              <a:rPr lang="de-DE" sz="2000" b="1" dirty="0" smtClean="0"/>
              <a:t>	</a:t>
            </a:r>
          </a:p>
          <a:p>
            <a:pPr marL="457200" indent="-457200">
              <a:tabLst>
                <a:tab pos="447675" algn="l"/>
              </a:tabLst>
            </a:pPr>
            <a:r>
              <a:rPr lang="de-DE" sz="2000" b="1" dirty="0" smtClean="0"/>
              <a:t>	</a:t>
            </a:r>
          </a:p>
          <a:p>
            <a:pPr marL="457200" indent="-457200">
              <a:tabLst>
                <a:tab pos="447675" algn="l"/>
              </a:tabLst>
            </a:pPr>
            <a:r>
              <a:rPr lang="de-DE" sz="2000" b="1" dirty="0" smtClean="0"/>
              <a:t>	</a:t>
            </a:r>
          </a:p>
          <a:p>
            <a:pPr marL="457200" indent="-457200">
              <a:tabLst>
                <a:tab pos="447675" algn="l"/>
              </a:tabLst>
            </a:pPr>
            <a:endParaRPr lang="de-DE" sz="800" b="1" dirty="0" smtClean="0"/>
          </a:p>
          <a:p>
            <a:pPr>
              <a:tabLst>
                <a:tab pos="447675" algn="l"/>
                <a:tab pos="895350" algn="l"/>
              </a:tabLst>
            </a:pPr>
            <a:r>
              <a:rPr lang="de-DE" sz="1600" dirty="0" smtClean="0"/>
              <a:t>	</a:t>
            </a:r>
            <a:r>
              <a:rPr lang="de-DE" sz="2000" b="1" dirty="0" smtClean="0"/>
              <a:t>		</a:t>
            </a:r>
          </a:p>
          <a:p>
            <a:pPr marL="457200" indent="-457200">
              <a:tabLst>
                <a:tab pos="447675" algn="l"/>
              </a:tabLst>
            </a:pPr>
            <a:r>
              <a:rPr lang="de-DE" sz="2000" b="1" dirty="0" smtClean="0"/>
              <a:t>	</a:t>
            </a:r>
          </a:p>
          <a:p>
            <a:pPr marL="457200" indent="-457200">
              <a:tabLst>
                <a:tab pos="447675" algn="l"/>
              </a:tabLst>
            </a:pPr>
            <a:endParaRPr lang="de-DE" sz="1400" b="1" dirty="0" smtClean="0"/>
          </a:p>
          <a:p>
            <a:pPr marL="457200" indent="-457200">
              <a:tabLst>
                <a:tab pos="625475" algn="l"/>
              </a:tabLst>
            </a:pPr>
            <a:r>
              <a:rPr lang="de-DE" sz="2000" dirty="0" smtClean="0"/>
              <a:t>	 </a:t>
            </a:r>
          </a:p>
          <a:p>
            <a:pPr marL="457200" indent="-457200">
              <a:tabLst>
                <a:tab pos="625475" algn="l"/>
              </a:tabLst>
            </a:pPr>
            <a:r>
              <a:rPr lang="de-DE" sz="2000" dirty="0" smtClean="0"/>
              <a:t>		</a:t>
            </a:r>
          </a:p>
          <a:p>
            <a:pPr marL="457200" indent="-457200">
              <a:tabLst>
                <a:tab pos="625475" algn="l"/>
              </a:tabLst>
            </a:pPr>
            <a:r>
              <a:rPr lang="de-DE" sz="2000" dirty="0" smtClean="0"/>
              <a:t>	</a:t>
            </a:r>
          </a:p>
          <a:p>
            <a:pPr marL="457200" indent="-457200">
              <a:tabLst>
                <a:tab pos="447675" algn="l"/>
              </a:tabLst>
            </a:pPr>
            <a:r>
              <a:rPr lang="de-DE" sz="2000" dirty="0" smtClean="0"/>
              <a:t>	</a:t>
            </a:r>
          </a:p>
          <a:p>
            <a:pPr marL="457200" indent="-457200">
              <a:tabLst>
                <a:tab pos="447675" algn="l"/>
              </a:tabLst>
            </a:pPr>
            <a:r>
              <a:rPr lang="de-DE" sz="2000" dirty="0" smtClean="0"/>
              <a:t>	</a:t>
            </a:r>
          </a:p>
          <a:p>
            <a:pPr marL="457200" indent="-457200">
              <a:tabLst>
                <a:tab pos="447675" algn="l"/>
              </a:tabLst>
            </a:pPr>
            <a:r>
              <a:rPr lang="de-DE" sz="2000" dirty="0" smtClean="0"/>
              <a:t>	</a:t>
            </a:r>
          </a:p>
          <a:p>
            <a:pPr lvl="1"/>
            <a:endParaRPr lang="de-DE" sz="2000" dirty="0" smtClean="0"/>
          </a:p>
          <a:p>
            <a:pPr algn="ctr">
              <a:spcBef>
                <a:spcPct val="50000"/>
              </a:spcBef>
            </a:pPr>
            <a:endParaRPr lang="de-DE" sz="1200" b="1" dirty="0" smtClean="0"/>
          </a:p>
          <a:p>
            <a:pPr algn="ctr">
              <a:spcBef>
                <a:spcPct val="50000"/>
              </a:spcBef>
            </a:pPr>
            <a:endParaRPr lang="de-DE" sz="1200" dirty="0"/>
          </a:p>
        </p:txBody>
      </p:sp>
      <p:sp>
        <p:nvSpPr>
          <p:cNvPr id="10" name="Rechteck 9"/>
          <p:cNvSpPr/>
          <p:nvPr/>
        </p:nvSpPr>
        <p:spPr>
          <a:xfrm>
            <a:off x="755576" y="2564904"/>
            <a:ext cx="7704856" cy="1569660"/>
          </a:xfrm>
          <a:prstGeom prst="rect">
            <a:avLst/>
          </a:prstGeom>
        </p:spPr>
        <p:txBody>
          <a:bodyPr wrap="square">
            <a:spAutoFit/>
          </a:bodyPr>
          <a:lstStyle/>
          <a:p>
            <a:pPr>
              <a:spcBef>
                <a:spcPct val="50000"/>
              </a:spcBef>
            </a:pPr>
            <a:endParaRPr lang="de-DE" dirty="0" smtClean="0"/>
          </a:p>
          <a:p>
            <a:pPr algn="ctr">
              <a:spcBef>
                <a:spcPct val="50000"/>
              </a:spcBef>
            </a:pPr>
            <a:endParaRPr lang="de-DE" dirty="0"/>
          </a:p>
          <a:p>
            <a:pPr>
              <a:spcBef>
                <a:spcPct val="50000"/>
              </a:spcBef>
            </a:pPr>
            <a:endParaRPr lang="de-DE" dirty="0"/>
          </a:p>
        </p:txBody>
      </p:sp>
      <p:sp>
        <p:nvSpPr>
          <p:cNvPr id="11" name="Textfeld 10"/>
          <p:cNvSpPr txBox="1"/>
          <p:nvPr/>
        </p:nvSpPr>
        <p:spPr>
          <a:xfrm>
            <a:off x="1835696" y="1196752"/>
            <a:ext cx="261610" cy="1200329"/>
          </a:xfrm>
          <a:prstGeom prst="rect">
            <a:avLst/>
          </a:prstGeom>
          <a:noFill/>
        </p:spPr>
        <p:txBody>
          <a:bodyPr wrap="none" rtlCol="0">
            <a:spAutoFit/>
          </a:bodyPr>
          <a:lstStyle/>
          <a:p>
            <a:endParaRPr lang="de-DE" dirty="0" smtClean="0"/>
          </a:p>
          <a:p>
            <a:endParaRPr lang="de-DE" dirty="0" smtClean="0"/>
          </a:p>
          <a:p>
            <a:r>
              <a:rPr lang="de-DE" dirty="0" smtClean="0"/>
              <a:t> </a:t>
            </a:r>
            <a:endParaRPr lang="de-DE" dirty="0"/>
          </a:p>
        </p:txBody>
      </p:sp>
      <p:sp>
        <p:nvSpPr>
          <p:cNvPr id="14" name="Textfeld 13"/>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2" name="Foliennummernplatzhalter 11"/>
          <p:cNvSpPr>
            <a:spLocks noGrp="1"/>
          </p:cNvSpPr>
          <p:nvPr>
            <p:ph type="sldNum" sz="quarter" idx="12"/>
          </p:nvPr>
        </p:nvSpPr>
        <p:spPr/>
        <p:txBody>
          <a:bodyPr/>
          <a:lstStyle/>
          <a:p>
            <a:fld id="{930D1A4C-3AC6-4D1F-BAF8-E1B9DEC48037}" type="slidenum">
              <a:rPr lang="de-DE" smtClean="0"/>
              <a:pPr/>
              <a:t>6</a:t>
            </a:fld>
            <a:endParaRPr lang="de-DE"/>
          </a:p>
        </p:txBody>
      </p:sp>
    </p:spTree>
  </p:cSld>
  <p:clrMapOvr>
    <a:masterClrMapping/>
  </p:clrMapOvr>
  <p:transition>
    <p:cover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9" name="Rechteck 8"/>
          <p:cNvSpPr/>
          <p:nvPr/>
        </p:nvSpPr>
        <p:spPr>
          <a:xfrm>
            <a:off x="611560" y="1124744"/>
            <a:ext cx="8280920" cy="9171742"/>
          </a:xfrm>
          <a:prstGeom prst="rect">
            <a:avLst/>
          </a:prstGeom>
        </p:spPr>
        <p:txBody>
          <a:bodyPr wrap="square">
            <a:spAutoFit/>
          </a:bodyPr>
          <a:lstStyle/>
          <a:p>
            <a:endParaRPr lang="de-DE" sz="2500" dirty="0" smtClean="0"/>
          </a:p>
          <a:p>
            <a:pPr marL="457200" indent="-457200">
              <a:tabLst>
                <a:tab pos="447675" algn="l"/>
              </a:tabLst>
            </a:pPr>
            <a:r>
              <a:rPr lang="de-DE" sz="2500" b="1" dirty="0" smtClean="0"/>
              <a:t>1.	 Warum hat der Markt neue Regelungen und Richtlinien eingeführt?</a:t>
            </a:r>
          </a:p>
          <a:p>
            <a:pPr marL="457200" indent="-457200">
              <a:tabLst>
                <a:tab pos="447675" algn="l"/>
              </a:tabLst>
            </a:pPr>
            <a:endParaRPr lang="de-DE" sz="1200" dirty="0" smtClean="0"/>
          </a:p>
          <a:p>
            <a:pPr marL="457200" indent="-457200">
              <a:tabLst>
                <a:tab pos="447675" algn="l"/>
              </a:tabLst>
            </a:pPr>
            <a:r>
              <a:rPr lang="de-DE" sz="2500" dirty="0" smtClean="0"/>
              <a:t>	</a:t>
            </a:r>
            <a:r>
              <a:rPr lang="de-DE" sz="2000" b="1" dirty="0" smtClean="0"/>
              <a:t>Ziele der Sportförderrichtlinien:</a:t>
            </a:r>
          </a:p>
          <a:p>
            <a:pPr>
              <a:tabLst>
                <a:tab pos="447675" algn="l"/>
              </a:tabLst>
            </a:pPr>
            <a:r>
              <a:rPr lang="de-DE" sz="2000" dirty="0" smtClean="0"/>
              <a:t>	</a:t>
            </a:r>
            <a:r>
              <a:rPr lang="de-DE" sz="2000" b="1" dirty="0" smtClean="0"/>
              <a:t>Schwerpunktsetzungen</a:t>
            </a:r>
          </a:p>
          <a:p>
            <a:pPr>
              <a:tabLst>
                <a:tab pos="447675" algn="l"/>
              </a:tabLst>
            </a:pPr>
            <a:r>
              <a:rPr lang="de-DE" sz="2000" dirty="0" smtClean="0"/>
              <a:t>	- </a:t>
            </a:r>
            <a:r>
              <a:rPr lang="de-DE" sz="2000" b="1" dirty="0" smtClean="0"/>
              <a:t>Jugendsportförderung -</a:t>
            </a:r>
          </a:p>
          <a:p>
            <a:pPr>
              <a:tabLst>
                <a:tab pos="447675" algn="l"/>
              </a:tabLst>
            </a:pPr>
            <a:endParaRPr lang="de-DE" sz="2000" b="1" dirty="0" smtClean="0"/>
          </a:p>
          <a:p>
            <a:pPr>
              <a:tabLst>
                <a:tab pos="447675" algn="l"/>
              </a:tabLst>
            </a:pPr>
            <a:r>
              <a:rPr lang="de-DE" sz="2000" b="1" dirty="0" smtClean="0"/>
              <a:t>	</a:t>
            </a:r>
            <a:r>
              <a:rPr lang="de-DE" sz="2000" dirty="0" smtClean="0"/>
              <a:t>Der Markt beabsichtigt, die Förderung des Jugendsportes in Garmisch-	Partenkirchen zukünftig höher zu gewichten und gerade die Vereine, 	welche viele Jugendliche aufnehmen, betreuen, sportlich ausbilden </a:t>
            </a:r>
          </a:p>
          <a:p>
            <a:pPr>
              <a:tabLst>
                <a:tab pos="447675" algn="l"/>
              </a:tabLst>
            </a:pPr>
            <a:r>
              <a:rPr lang="de-DE" sz="2000" dirty="0" smtClean="0"/>
              <a:t>	und 	ihnen auch besondere Werte wie Kameradschaft, sportlichen 	Ehrgeiz, Fairness etc. vermitteln, besonders zu unterstützen. </a:t>
            </a:r>
            <a:endParaRPr lang="de-DE" sz="2000" b="1" dirty="0" smtClean="0"/>
          </a:p>
          <a:p>
            <a:r>
              <a:rPr lang="de-DE" sz="2000" dirty="0" smtClean="0"/>
              <a:t>	</a:t>
            </a:r>
            <a:endParaRPr lang="de-DE" sz="2000" b="1" dirty="0" smtClean="0"/>
          </a:p>
          <a:p>
            <a:pPr marL="457200" indent="-457200">
              <a:tabLst>
                <a:tab pos="447675" algn="l"/>
              </a:tabLst>
            </a:pPr>
            <a:r>
              <a:rPr lang="de-DE" sz="2000" b="1" dirty="0" smtClean="0"/>
              <a:t>	</a:t>
            </a:r>
          </a:p>
          <a:p>
            <a:pPr marL="457200" indent="-457200">
              <a:tabLst>
                <a:tab pos="447675" algn="l"/>
              </a:tabLst>
            </a:pPr>
            <a:r>
              <a:rPr lang="de-DE" sz="2000" b="1" dirty="0" smtClean="0"/>
              <a:t>	</a:t>
            </a:r>
          </a:p>
          <a:p>
            <a:pPr marL="457200" indent="-457200">
              <a:tabLst>
                <a:tab pos="447675" algn="l"/>
              </a:tabLst>
            </a:pPr>
            <a:endParaRPr lang="de-DE" sz="800" b="1" dirty="0" smtClean="0"/>
          </a:p>
          <a:p>
            <a:pPr>
              <a:tabLst>
                <a:tab pos="447675" algn="l"/>
                <a:tab pos="895350" algn="l"/>
              </a:tabLst>
            </a:pPr>
            <a:r>
              <a:rPr lang="de-DE" sz="1600" dirty="0" smtClean="0"/>
              <a:t>	</a:t>
            </a:r>
            <a:r>
              <a:rPr lang="de-DE" sz="2000" b="1" dirty="0" smtClean="0"/>
              <a:t>		</a:t>
            </a:r>
          </a:p>
          <a:p>
            <a:pPr marL="457200" indent="-457200">
              <a:tabLst>
                <a:tab pos="447675" algn="l"/>
              </a:tabLst>
            </a:pPr>
            <a:r>
              <a:rPr lang="de-DE" sz="2000" b="1" dirty="0" smtClean="0"/>
              <a:t>	</a:t>
            </a:r>
          </a:p>
          <a:p>
            <a:pPr marL="457200" indent="-457200">
              <a:tabLst>
                <a:tab pos="447675" algn="l"/>
              </a:tabLst>
            </a:pPr>
            <a:endParaRPr lang="de-DE" sz="1400" b="1" dirty="0" smtClean="0"/>
          </a:p>
          <a:p>
            <a:pPr marL="457200" indent="-457200">
              <a:tabLst>
                <a:tab pos="625475" algn="l"/>
              </a:tabLst>
            </a:pPr>
            <a:r>
              <a:rPr lang="de-DE" sz="2000" dirty="0" smtClean="0"/>
              <a:t>	 </a:t>
            </a:r>
          </a:p>
          <a:p>
            <a:pPr marL="457200" indent="-457200">
              <a:tabLst>
                <a:tab pos="625475" algn="l"/>
              </a:tabLst>
            </a:pPr>
            <a:r>
              <a:rPr lang="de-DE" sz="2000" dirty="0" smtClean="0"/>
              <a:t>		</a:t>
            </a:r>
          </a:p>
          <a:p>
            <a:pPr marL="457200" indent="-457200">
              <a:tabLst>
                <a:tab pos="625475" algn="l"/>
              </a:tabLst>
            </a:pPr>
            <a:r>
              <a:rPr lang="de-DE" sz="2000" dirty="0" smtClean="0"/>
              <a:t>	</a:t>
            </a:r>
          </a:p>
          <a:p>
            <a:pPr marL="457200" indent="-457200">
              <a:tabLst>
                <a:tab pos="447675" algn="l"/>
              </a:tabLst>
            </a:pPr>
            <a:r>
              <a:rPr lang="de-DE" sz="2000" dirty="0" smtClean="0"/>
              <a:t>	</a:t>
            </a:r>
          </a:p>
          <a:p>
            <a:pPr marL="457200" indent="-457200">
              <a:tabLst>
                <a:tab pos="447675" algn="l"/>
              </a:tabLst>
            </a:pPr>
            <a:r>
              <a:rPr lang="de-DE" sz="2000" dirty="0" smtClean="0"/>
              <a:t>	</a:t>
            </a:r>
          </a:p>
          <a:p>
            <a:pPr marL="457200" indent="-457200">
              <a:tabLst>
                <a:tab pos="447675" algn="l"/>
              </a:tabLst>
            </a:pPr>
            <a:r>
              <a:rPr lang="de-DE" sz="2000" dirty="0" smtClean="0"/>
              <a:t>	</a:t>
            </a:r>
          </a:p>
          <a:p>
            <a:pPr lvl="1"/>
            <a:endParaRPr lang="de-DE" sz="2000" dirty="0" smtClean="0"/>
          </a:p>
          <a:p>
            <a:pPr algn="ctr">
              <a:spcBef>
                <a:spcPct val="50000"/>
              </a:spcBef>
            </a:pPr>
            <a:endParaRPr lang="de-DE" sz="1200" b="1" dirty="0" smtClean="0"/>
          </a:p>
          <a:p>
            <a:pPr algn="ctr">
              <a:spcBef>
                <a:spcPct val="50000"/>
              </a:spcBef>
            </a:pPr>
            <a:endParaRPr lang="de-DE" sz="1200" dirty="0"/>
          </a:p>
        </p:txBody>
      </p:sp>
      <p:sp>
        <p:nvSpPr>
          <p:cNvPr id="10" name="Rechteck 9"/>
          <p:cNvSpPr/>
          <p:nvPr/>
        </p:nvSpPr>
        <p:spPr>
          <a:xfrm>
            <a:off x="755576" y="2564904"/>
            <a:ext cx="7704856" cy="1569660"/>
          </a:xfrm>
          <a:prstGeom prst="rect">
            <a:avLst/>
          </a:prstGeom>
        </p:spPr>
        <p:txBody>
          <a:bodyPr wrap="square">
            <a:spAutoFit/>
          </a:bodyPr>
          <a:lstStyle/>
          <a:p>
            <a:pPr>
              <a:spcBef>
                <a:spcPct val="50000"/>
              </a:spcBef>
            </a:pPr>
            <a:endParaRPr lang="de-DE" dirty="0" smtClean="0"/>
          </a:p>
          <a:p>
            <a:pPr algn="ctr">
              <a:spcBef>
                <a:spcPct val="50000"/>
              </a:spcBef>
            </a:pPr>
            <a:endParaRPr lang="de-DE" dirty="0"/>
          </a:p>
          <a:p>
            <a:pPr>
              <a:spcBef>
                <a:spcPct val="50000"/>
              </a:spcBef>
            </a:pPr>
            <a:endParaRPr lang="de-DE" dirty="0"/>
          </a:p>
        </p:txBody>
      </p:sp>
      <p:sp>
        <p:nvSpPr>
          <p:cNvPr id="11" name="Textfeld 10"/>
          <p:cNvSpPr txBox="1"/>
          <p:nvPr/>
        </p:nvSpPr>
        <p:spPr>
          <a:xfrm>
            <a:off x="1835696" y="1196752"/>
            <a:ext cx="261610" cy="1200329"/>
          </a:xfrm>
          <a:prstGeom prst="rect">
            <a:avLst/>
          </a:prstGeom>
          <a:noFill/>
        </p:spPr>
        <p:txBody>
          <a:bodyPr wrap="none" rtlCol="0">
            <a:spAutoFit/>
          </a:bodyPr>
          <a:lstStyle/>
          <a:p>
            <a:endParaRPr lang="de-DE" dirty="0" smtClean="0"/>
          </a:p>
          <a:p>
            <a:endParaRPr lang="de-DE" dirty="0" smtClean="0"/>
          </a:p>
          <a:p>
            <a:r>
              <a:rPr lang="de-DE" dirty="0" smtClean="0"/>
              <a:t> </a:t>
            </a:r>
            <a:endParaRPr lang="de-DE" dirty="0"/>
          </a:p>
        </p:txBody>
      </p:sp>
      <p:sp>
        <p:nvSpPr>
          <p:cNvPr id="14" name="Textfeld 13"/>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2" name="Foliennummernplatzhalter 11"/>
          <p:cNvSpPr>
            <a:spLocks noGrp="1"/>
          </p:cNvSpPr>
          <p:nvPr>
            <p:ph type="sldNum" sz="quarter" idx="12"/>
          </p:nvPr>
        </p:nvSpPr>
        <p:spPr/>
        <p:txBody>
          <a:bodyPr/>
          <a:lstStyle/>
          <a:p>
            <a:fld id="{930D1A4C-3AC6-4D1F-BAF8-E1B9DEC48037}" type="slidenum">
              <a:rPr lang="de-DE" smtClean="0"/>
              <a:pPr/>
              <a:t>7</a:t>
            </a:fld>
            <a:endParaRPr lang="de-DE"/>
          </a:p>
        </p:txBody>
      </p:sp>
    </p:spTree>
  </p:cSld>
  <p:clrMapOvr>
    <a:masterClrMapping/>
  </p:clrMapOvr>
  <p:transition>
    <p:cover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9" name="Rechteck 8"/>
          <p:cNvSpPr/>
          <p:nvPr/>
        </p:nvSpPr>
        <p:spPr>
          <a:xfrm>
            <a:off x="611560" y="1124744"/>
            <a:ext cx="8280920" cy="9479518"/>
          </a:xfrm>
          <a:prstGeom prst="rect">
            <a:avLst/>
          </a:prstGeom>
        </p:spPr>
        <p:txBody>
          <a:bodyPr wrap="square">
            <a:spAutoFit/>
          </a:bodyPr>
          <a:lstStyle/>
          <a:p>
            <a:endParaRPr lang="de-DE" sz="2500" dirty="0" smtClean="0"/>
          </a:p>
          <a:p>
            <a:pPr marL="457200" indent="-457200">
              <a:tabLst>
                <a:tab pos="447675" algn="l"/>
              </a:tabLst>
            </a:pPr>
            <a:r>
              <a:rPr lang="de-DE" sz="2500" b="1" dirty="0" smtClean="0"/>
              <a:t>1.	 Warum hat der Markt neue Regelungen und Richtlinien eingeführt?</a:t>
            </a:r>
          </a:p>
          <a:p>
            <a:pPr marL="457200" indent="-457200">
              <a:tabLst>
                <a:tab pos="447675" algn="l"/>
              </a:tabLst>
            </a:pPr>
            <a:endParaRPr lang="de-DE" sz="1200" dirty="0" smtClean="0"/>
          </a:p>
          <a:p>
            <a:pPr marL="457200" indent="-457200">
              <a:tabLst>
                <a:tab pos="447675" algn="l"/>
              </a:tabLst>
            </a:pPr>
            <a:r>
              <a:rPr lang="de-DE" sz="2500" dirty="0" smtClean="0"/>
              <a:t>	</a:t>
            </a:r>
            <a:r>
              <a:rPr lang="de-DE" sz="2000" b="1" dirty="0" smtClean="0"/>
              <a:t>Ziele der Sportförderrichtlinien:</a:t>
            </a:r>
          </a:p>
          <a:p>
            <a:pPr>
              <a:tabLst>
                <a:tab pos="447675" algn="l"/>
              </a:tabLst>
            </a:pPr>
            <a:r>
              <a:rPr lang="de-DE" sz="2000" dirty="0" smtClean="0"/>
              <a:t>	</a:t>
            </a:r>
            <a:r>
              <a:rPr lang="de-DE" sz="2000" b="1" dirty="0" smtClean="0"/>
              <a:t>Schwerpunktsetzungen</a:t>
            </a:r>
          </a:p>
          <a:p>
            <a:pPr>
              <a:tabLst>
                <a:tab pos="447675" algn="l"/>
              </a:tabLst>
            </a:pPr>
            <a:r>
              <a:rPr lang="de-DE" sz="2000" dirty="0" smtClean="0"/>
              <a:t>	- </a:t>
            </a:r>
            <a:r>
              <a:rPr lang="de-DE" sz="2000" b="1" dirty="0" smtClean="0"/>
              <a:t>geregeltes Antrags- und Verwaltungsverfahren einführen -</a:t>
            </a:r>
          </a:p>
          <a:p>
            <a:pPr>
              <a:tabLst>
                <a:tab pos="447675" algn="l"/>
              </a:tabLst>
            </a:pPr>
            <a:endParaRPr lang="de-DE" sz="2000" b="1" dirty="0" smtClean="0"/>
          </a:p>
          <a:p>
            <a:pPr>
              <a:tabLst>
                <a:tab pos="447675" algn="l"/>
              </a:tabLst>
            </a:pPr>
            <a:r>
              <a:rPr lang="de-DE" sz="2000" b="1" dirty="0" smtClean="0"/>
              <a:t>	</a:t>
            </a:r>
            <a:r>
              <a:rPr lang="de-DE" sz="2000" dirty="0" smtClean="0"/>
              <a:t>Orientiert</a:t>
            </a:r>
            <a:r>
              <a:rPr lang="de-DE" sz="2000" b="1" dirty="0" smtClean="0"/>
              <a:t> </a:t>
            </a:r>
            <a:r>
              <a:rPr lang="de-DE" sz="2000" dirty="0" smtClean="0"/>
              <a:t>an bereits in anderen Gemeinden, Städten oder des Freistaates 	Bayern angewandten Regelungen, Satzungen und Richtlinien ist auch der 	Markt zukünftig bestrebt, ein geregeltes Antrags- sowie Verwaltungs-	verfahren im Bereich der Sportförderung durchzuführen und damit 	vereinheitlicht viele vergleichbare Förderanfragen zu behandeln. Damit 	soll auch den Vereinen eine gewisse Planungs- und Rechtssicherheit 	gewährt werden.	</a:t>
            </a:r>
            <a:endParaRPr lang="de-DE" sz="2000" b="1" dirty="0" smtClean="0"/>
          </a:p>
          <a:p>
            <a:r>
              <a:rPr lang="de-DE" sz="2000" dirty="0" smtClean="0"/>
              <a:t>	</a:t>
            </a:r>
            <a:endParaRPr lang="de-DE" sz="2000" b="1" dirty="0" smtClean="0"/>
          </a:p>
          <a:p>
            <a:pPr marL="457200" indent="-457200">
              <a:tabLst>
                <a:tab pos="447675" algn="l"/>
              </a:tabLst>
            </a:pPr>
            <a:r>
              <a:rPr lang="de-DE" sz="2000" b="1" dirty="0" smtClean="0"/>
              <a:t>	</a:t>
            </a:r>
          </a:p>
          <a:p>
            <a:pPr marL="457200" indent="-457200">
              <a:tabLst>
                <a:tab pos="447675" algn="l"/>
              </a:tabLst>
            </a:pPr>
            <a:r>
              <a:rPr lang="de-DE" sz="2000" b="1" dirty="0" smtClean="0"/>
              <a:t>	</a:t>
            </a:r>
          </a:p>
          <a:p>
            <a:pPr marL="457200" indent="-457200">
              <a:tabLst>
                <a:tab pos="447675" algn="l"/>
              </a:tabLst>
            </a:pPr>
            <a:endParaRPr lang="de-DE" sz="800" b="1" dirty="0" smtClean="0"/>
          </a:p>
          <a:p>
            <a:pPr>
              <a:tabLst>
                <a:tab pos="447675" algn="l"/>
                <a:tab pos="895350" algn="l"/>
              </a:tabLst>
            </a:pPr>
            <a:r>
              <a:rPr lang="de-DE" sz="1600" dirty="0" smtClean="0"/>
              <a:t>	</a:t>
            </a:r>
            <a:r>
              <a:rPr lang="de-DE" sz="2000" b="1" dirty="0" smtClean="0"/>
              <a:t>		</a:t>
            </a:r>
          </a:p>
          <a:p>
            <a:pPr marL="457200" indent="-457200">
              <a:tabLst>
                <a:tab pos="447675" algn="l"/>
              </a:tabLst>
            </a:pPr>
            <a:r>
              <a:rPr lang="de-DE" sz="2000" b="1" dirty="0" smtClean="0"/>
              <a:t>	</a:t>
            </a:r>
          </a:p>
          <a:p>
            <a:pPr marL="457200" indent="-457200">
              <a:tabLst>
                <a:tab pos="447675" algn="l"/>
              </a:tabLst>
            </a:pPr>
            <a:endParaRPr lang="de-DE" sz="1400" b="1" dirty="0" smtClean="0"/>
          </a:p>
          <a:p>
            <a:pPr marL="457200" indent="-457200">
              <a:tabLst>
                <a:tab pos="625475" algn="l"/>
              </a:tabLst>
            </a:pPr>
            <a:r>
              <a:rPr lang="de-DE" sz="2000" dirty="0" smtClean="0"/>
              <a:t>	 </a:t>
            </a:r>
          </a:p>
          <a:p>
            <a:pPr marL="457200" indent="-457200">
              <a:tabLst>
                <a:tab pos="625475" algn="l"/>
              </a:tabLst>
            </a:pPr>
            <a:r>
              <a:rPr lang="de-DE" sz="2000" dirty="0" smtClean="0"/>
              <a:t>		</a:t>
            </a:r>
          </a:p>
          <a:p>
            <a:pPr marL="457200" indent="-457200">
              <a:tabLst>
                <a:tab pos="625475" algn="l"/>
              </a:tabLst>
            </a:pPr>
            <a:r>
              <a:rPr lang="de-DE" sz="2000" dirty="0" smtClean="0"/>
              <a:t>	</a:t>
            </a:r>
          </a:p>
          <a:p>
            <a:pPr marL="457200" indent="-457200">
              <a:tabLst>
                <a:tab pos="447675" algn="l"/>
              </a:tabLst>
            </a:pPr>
            <a:r>
              <a:rPr lang="de-DE" sz="2000" dirty="0" smtClean="0"/>
              <a:t>	</a:t>
            </a:r>
          </a:p>
          <a:p>
            <a:pPr marL="457200" indent="-457200">
              <a:tabLst>
                <a:tab pos="447675" algn="l"/>
              </a:tabLst>
            </a:pPr>
            <a:r>
              <a:rPr lang="de-DE" sz="2000" dirty="0" smtClean="0"/>
              <a:t>	</a:t>
            </a:r>
          </a:p>
          <a:p>
            <a:pPr marL="457200" indent="-457200">
              <a:tabLst>
                <a:tab pos="447675" algn="l"/>
              </a:tabLst>
            </a:pPr>
            <a:r>
              <a:rPr lang="de-DE" sz="2000" dirty="0" smtClean="0"/>
              <a:t>	</a:t>
            </a:r>
          </a:p>
          <a:p>
            <a:pPr lvl="1"/>
            <a:endParaRPr lang="de-DE" sz="2000" dirty="0" smtClean="0"/>
          </a:p>
          <a:p>
            <a:pPr algn="ctr">
              <a:spcBef>
                <a:spcPct val="50000"/>
              </a:spcBef>
            </a:pPr>
            <a:endParaRPr lang="de-DE" sz="1200" b="1" dirty="0" smtClean="0"/>
          </a:p>
          <a:p>
            <a:pPr algn="ctr">
              <a:spcBef>
                <a:spcPct val="50000"/>
              </a:spcBef>
            </a:pPr>
            <a:endParaRPr lang="de-DE" sz="1200" dirty="0"/>
          </a:p>
        </p:txBody>
      </p:sp>
      <p:sp>
        <p:nvSpPr>
          <p:cNvPr id="10" name="Rechteck 9"/>
          <p:cNvSpPr/>
          <p:nvPr/>
        </p:nvSpPr>
        <p:spPr>
          <a:xfrm>
            <a:off x="755576" y="2564904"/>
            <a:ext cx="7704856" cy="1569660"/>
          </a:xfrm>
          <a:prstGeom prst="rect">
            <a:avLst/>
          </a:prstGeom>
        </p:spPr>
        <p:txBody>
          <a:bodyPr wrap="square">
            <a:spAutoFit/>
          </a:bodyPr>
          <a:lstStyle/>
          <a:p>
            <a:pPr>
              <a:spcBef>
                <a:spcPct val="50000"/>
              </a:spcBef>
            </a:pPr>
            <a:endParaRPr lang="de-DE" dirty="0" smtClean="0"/>
          </a:p>
          <a:p>
            <a:pPr algn="ctr">
              <a:spcBef>
                <a:spcPct val="50000"/>
              </a:spcBef>
            </a:pPr>
            <a:endParaRPr lang="de-DE" dirty="0"/>
          </a:p>
          <a:p>
            <a:pPr>
              <a:spcBef>
                <a:spcPct val="50000"/>
              </a:spcBef>
            </a:pPr>
            <a:endParaRPr lang="de-DE" dirty="0"/>
          </a:p>
        </p:txBody>
      </p:sp>
      <p:sp>
        <p:nvSpPr>
          <p:cNvPr id="11" name="Textfeld 10"/>
          <p:cNvSpPr txBox="1"/>
          <p:nvPr/>
        </p:nvSpPr>
        <p:spPr>
          <a:xfrm>
            <a:off x="1835696" y="1196752"/>
            <a:ext cx="261610" cy="1200329"/>
          </a:xfrm>
          <a:prstGeom prst="rect">
            <a:avLst/>
          </a:prstGeom>
          <a:noFill/>
        </p:spPr>
        <p:txBody>
          <a:bodyPr wrap="none" rtlCol="0">
            <a:spAutoFit/>
          </a:bodyPr>
          <a:lstStyle/>
          <a:p>
            <a:endParaRPr lang="de-DE" dirty="0" smtClean="0"/>
          </a:p>
          <a:p>
            <a:endParaRPr lang="de-DE" dirty="0" smtClean="0"/>
          </a:p>
          <a:p>
            <a:r>
              <a:rPr lang="de-DE" dirty="0" smtClean="0"/>
              <a:t> </a:t>
            </a:r>
            <a:endParaRPr lang="de-DE" dirty="0"/>
          </a:p>
        </p:txBody>
      </p:sp>
      <p:sp>
        <p:nvSpPr>
          <p:cNvPr id="14" name="Textfeld 13"/>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2" name="Foliennummernplatzhalter 11"/>
          <p:cNvSpPr>
            <a:spLocks noGrp="1"/>
          </p:cNvSpPr>
          <p:nvPr>
            <p:ph type="sldNum" sz="quarter" idx="12"/>
          </p:nvPr>
        </p:nvSpPr>
        <p:spPr/>
        <p:txBody>
          <a:bodyPr/>
          <a:lstStyle/>
          <a:p>
            <a:fld id="{930D1A4C-3AC6-4D1F-BAF8-E1B9DEC48037}" type="slidenum">
              <a:rPr lang="de-DE" smtClean="0"/>
              <a:pPr/>
              <a:t>8</a:t>
            </a:fld>
            <a:endParaRPr lang="de-DE"/>
          </a:p>
        </p:txBody>
      </p:sp>
    </p:spTree>
  </p:cSld>
  <p:clrMapOvr>
    <a:masterClrMapping/>
  </p:clrMapOvr>
  <p:transition>
    <p:cover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676400" y="6172200"/>
            <a:ext cx="5867400" cy="457200"/>
          </a:xfrm>
          <a:prstGeom prst="rect">
            <a:avLst/>
          </a:prstGeom>
          <a:noFill/>
          <a:ln w="9525">
            <a:noFill/>
            <a:miter lim="800000"/>
            <a:headEnd/>
            <a:tailEnd/>
          </a:ln>
          <a:effectLst/>
        </p:spPr>
        <p:txBody>
          <a:bodyPr>
            <a:spAutoFit/>
          </a:bodyPr>
          <a:lstStyle/>
          <a:p>
            <a:pPr algn="ctr"/>
            <a:r>
              <a:rPr lang="de-DE" dirty="0">
                <a:effectLst>
                  <a:outerShdw blurRad="38100" dist="38100" dir="2700000" algn="tl">
                    <a:srgbClr val="FFFFFF"/>
                  </a:outerShdw>
                </a:effectLst>
              </a:rPr>
              <a:t>Markt</a:t>
            </a:r>
            <a:r>
              <a:rPr lang="de-DE" dirty="0"/>
              <a:t> </a:t>
            </a:r>
            <a:r>
              <a:rPr lang="de-DE" dirty="0">
                <a:effectLst>
                  <a:outerShdw blurRad="38100" dist="38100" dir="2700000" algn="tl">
                    <a:srgbClr val="FFFFFF"/>
                  </a:outerShdw>
                </a:effectLst>
              </a:rPr>
              <a:t>Garmisch-Partenkirchen</a:t>
            </a:r>
            <a:endParaRPr lang="de-DE" dirty="0"/>
          </a:p>
        </p:txBody>
      </p:sp>
      <p:sp>
        <p:nvSpPr>
          <p:cNvPr id="49155" name="Line 3"/>
          <p:cNvSpPr>
            <a:spLocks noChangeShapeType="1"/>
          </p:cNvSpPr>
          <p:nvPr/>
        </p:nvSpPr>
        <p:spPr bwMode="auto">
          <a:xfrm>
            <a:off x="1524000" y="6172200"/>
            <a:ext cx="6172200" cy="0"/>
          </a:xfrm>
          <a:prstGeom prst="line">
            <a:avLst/>
          </a:prstGeom>
          <a:noFill/>
          <a:ln w="19050">
            <a:solidFill>
              <a:schemeClr val="tx1"/>
            </a:solidFill>
            <a:round/>
            <a:headEnd/>
            <a:tailEnd/>
          </a:ln>
          <a:effectLst/>
        </p:spPr>
        <p:txBody>
          <a:bodyPr wrap="none" anchor="ctr"/>
          <a:lstStyle/>
          <a:p>
            <a:endParaRPr lang="de-DE"/>
          </a:p>
        </p:txBody>
      </p:sp>
      <p:pic>
        <p:nvPicPr>
          <p:cNvPr id="49159" name="Picture 7" descr="O:\ALLGEMEI\GRAFIKEN\Farbwappen transparent_klein.gif"/>
          <p:cNvPicPr>
            <a:picLocks noChangeAspect="1" noChangeArrowheads="1"/>
          </p:cNvPicPr>
          <p:nvPr/>
        </p:nvPicPr>
        <p:blipFill>
          <a:blip r:embed="rId2" cstate="print"/>
          <a:srcRect/>
          <a:stretch>
            <a:fillRect/>
          </a:stretch>
        </p:blipFill>
        <p:spPr bwMode="auto">
          <a:xfrm>
            <a:off x="539552" y="476672"/>
            <a:ext cx="735013" cy="762000"/>
          </a:xfrm>
          <a:prstGeom prst="rect">
            <a:avLst/>
          </a:prstGeom>
          <a:noFill/>
        </p:spPr>
      </p:pic>
      <p:sp>
        <p:nvSpPr>
          <p:cNvPr id="9" name="Rechteck 8"/>
          <p:cNvSpPr/>
          <p:nvPr/>
        </p:nvSpPr>
        <p:spPr>
          <a:xfrm>
            <a:off x="611560" y="1124744"/>
            <a:ext cx="8280920" cy="11141512"/>
          </a:xfrm>
          <a:prstGeom prst="rect">
            <a:avLst/>
          </a:prstGeom>
        </p:spPr>
        <p:txBody>
          <a:bodyPr wrap="square">
            <a:spAutoFit/>
          </a:bodyPr>
          <a:lstStyle/>
          <a:p>
            <a:endParaRPr lang="de-DE" sz="2500" dirty="0" smtClean="0"/>
          </a:p>
          <a:p>
            <a:pPr marL="457200" indent="-457200">
              <a:tabLst>
                <a:tab pos="447675" algn="l"/>
              </a:tabLst>
            </a:pPr>
            <a:r>
              <a:rPr lang="de-DE" sz="2500" b="1" dirty="0" smtClean="0"/>
              <a:t>1.	 Warum hat der Markt neue Regelungen und Richtlinien eingeführt?</a:t>
            </a:r>
          </a:p>
          <a:p>
            <a:pPr marL="457200" indent="-457200">
              <a:tabLst>
                <a:tab pos="447675" algn="l"/>
              </a:tabLst>
            </a:pPr>
            <a:endParaRPr lang="de-DE" sz="1200" dirty="0" smtClean="0"/>
          </a:p>
          <a:p>
            <a:pPr marL="457200" indent="-457200">
              <a:tabLst>
                <a:tab pos="447675" algn="l"/>
              </a:tabLst>
            </a:pPr>
            <a:r>
              <a:rPr lang="de-DE" sz="2500" dirty="0" smtClean="0"/>
              <a:t>	</a:t>
            </a:r>
            <a:r>
              <a:rPr lang="de-DE" sz="2000" b="1" dirty="0" smtClean="0"/>
              <a:t>Ziele der Sportförderrichtlinien:</a:t>
            </a:r>
          </a:p>
          <a:p>
            <a:pPr>
              <a:tabLst>
                <a:tab pos="447675" algn="l"/>
              </a:tabLst>
            </a:pPr>
            <a:r>
              <a:rPr lang="de-DE" sz="2000" dirty="0" smtClean="0"/>
              <a:t>	</a:t>
            </a:r>
            <a:r>
              <a:rPr lang="de-DE" sz="2000" b="1" dirty="0" smtClean="0"/>
              <a:t>Schwerpunktsetzungen</a:t>
            </a:r>
          </a:p>
          <a:p>
            <a:pPr>
              <a:tabLst>
                <a:tab pos="447675" algn="l"/>
              </a:tabLst>
            </a:pPr>
            <a:r>
              <a:rPr lang="de-DE" sz="2000" dirty="0" smtClean="0"/>
              <a:t>	- </a:t>
            </a:r>
            <a:r>
              <a:rPr lang="de-DE" sz="2000" b="1" dirty="0" smtClean="0"/>
              <a:t>Verteilung öffentlicher Gelder –</a:t>
            </a:r>
          </a:p>
          <a:p>
            <a:pPr>
              <a:tabLst>
                <a:tab pos="447675" algn="l"/>
              </a:tabLst>
            </a:pPr>
            <a:endParaRPr lang="de-DE" sz="800" b="1" dirty="0" smtClean="0"/>
          </a:p>
          <a:p>
            <a:pPr>
              <a:tabLst>
                <a:tab pos="447675" algn="l"/>
              </a:tabLst>
            </a:pPr>
            <a:r>
              <a:rPr lang="de-DE" sz="2000" b="1" dirty="0" smtClean="0"/>
              <a:t>	</a:t>
            </a:r>
            <a:r>
              <a:rPr lang="de-DE" sz="2000" dirty="0" smtClean="0"/>
              <a:t>Die Verteilung der öffentlichen Fördergelder soll nun gleichberechtigter 	und 	transparenter für die Vereine erfolgen. Zukünftig wird ein neues 	Berechnungsverfahren eingeführt, dass sich bei der Förderhöhenermittlung 	u.a. an den Mitgliederzahlen orientiert, so dass diejenigen Sportvereine, 	welche viele Mitglieder in Ihren Verein aufnehmen, gegenüber anderen 	Vereinen mit weniger Mitgliedern eine erhöhte Förderung erhalten können. 	Die Verteilung erfolgt nun nach niedergeschriebenen Regeln und ist für 	alle Beteiligten nachvollziehbarer.   </a:t>
            </a:r>
          </a:p>
          <a:p>
            <a:pPr>
              <a:tabLst>
                <a:tab pos="447675" algn="l"/>
              </a:tabLst>
            </a:pPr>
            <a:r>
              <a:rPr lang="de-DE" sz="2000" dirty="0" smtClean="0"/>
              <a:t>	 </a:t>
            </a:r>
            <a:endParaRPr lang="de-DE" sz="2000" b="1" dirty="0" smtClean="0"/>
          </a:p>
          <a:p>
            <a:pPr>
              <a:tabLst>
                <a:tab pos="447675" algn="l"/>
              </a:tabLst>
            </a:pPr>
            <a:endParaRPr lang="de-DE" sz="2000" b="1" dirty="0" smtClean="0"/>
          </a:p>
          <a:p>
            <a:pPr>
              <a:tabLst>
                <a:tab pos="447675" algn="l"/>
              </a:tabLst>
            </a:pPr>
            <a:r>
              <a:rPr lang="de-DE" sz="2000" b="1" dirty="0" smtClean="0"/>
              <a:t>	</a:t>
            </a:r>
          </a:p>
          <a:p>
            <a:pPr>
              <a:tabLst>
                <a:tab pos="447675" algn="l"/>
              </a:tabLst>
            </a:pPr>
            <a:endParaRPr lang="de-DE" sz="2000" b="1" dirty="0" smtClean="0"/>
          </a:p>
          <a:p>
            <a:pPr>
              <a:tabLst>
                <a:tab pos="447675" algn="l"/>
              </a:tabLst>
            </a:pPr>
            <a:r>
              <a:rPr lang="de-DE" sz="2000" b="1" dirty="0" smtClean="0"/>
              <a:t>	</a:t>
            </a:r>
            <a:r>
              <a:rPr lang="de-DE" sz="2000" dirty="0" smtClean="0"/>
              <a:t>	</a:t>
            </a:r>
            <a:endParaRPr lang="de-DE" sz="2000" b="1" dirty="0" smtClean="0"/>
          </a:p>
          <a:p>
            <a:r>
              <a:rPr lang="de-DE" sz="2000" dirty="0" smtClean="0"/>
              <a:t>	</a:t>
            </a:r>
            <a:endParaRPr lang="de-DE" sz="2000" b="1" dirty="0" smtClean="0"/>
          </a:p>
          <a:p>
            <a:pPr marL="457200" indent="-457200">
              <a:tabLst>
                <a:tab pos="447675" algn="l"/>
              </a:tabLst>
            </a:pPr>
            <a:r>
              <a:rPr lang="de-DE" sz="2000" b="1" dirty="0" smtClean="0"/>
              <a:t>	</a:t>
            </a:r>
          </a:p>
          <a:p>
            <a:pPr marL="457200" indent="-457200">
              <a:tabLst>
                <a:tab pos="447675" algn="l"/>
              </a:tabLst>
            </a:pPr>
            <a:r>
              <a:rPr lang="de-DE" sz="2000" b="1" dirty="0" smtClean="0"/>
              <a:t>	</a:t>
            </a:r>
          </a:p>
          <a:p>
            <a:pPr marL="457200" indent="-457200">
              <a:tabLst>
                <a:tab pos="447675" algn="l"/>
              </a:tabLst>
            </a:pPr>
            <a:endParaRPr lang="de-DE" sz="800" b="1" dirty="0" smtClean="0"/>
          </a:p>
          <a:p>
            <a:pPr>
              <a:tabLst>
                <a:tab pos="447675" algn="l"/>
                <a:tab pos="895350" algn="l"/>
              </a:tabLst>
            </a:pPr>
            <a:r>
              <a:rPr lang="de-DE" sz="1600" dirty="0" smtClean="0"/>
              <a:t>	</a:t>
            </a:r>
            <a:r>
              <a:rPr lang="de-DE" sz="2000" b="1" dirty="0" smtClean="0"/>
              <a:t>		</a:t>
            </a:r>
          </a:p>
          <a:p>
            <a:pPr marL="457200" indent="-457200">
              <a:tabLst>
                <a:tab pos="447675" algn="l"/>
              </a:tabLst>
            </a:pPr>
            <a:r>
              <a:rPr lang="de-DE" sz="2000" b="1" dirty="0" smtClean="0"/>
              <a:t>	</a:t>
            </a:r>
          </a:p>
          <a:p>
            <a:pPr marL="457200" indent="-457200">
              <a:tabLst>
                <a:tab pos="447675" algn="l"/>
              </a:tabLst>
            </a:pPr>
            <a:endParaRPr lang="de-DE" sz="1400" b="1" dirty="0" smtClean="0"/>
          </a:p>
          <a:p>
            <a:pPr marL="457200" indent="-457200">
              <a:tabLst>
                <a:tab pos="625475" algn="l"/>
              </a:tabLst>
            </a:pPr>
            <a:r>
              <a:rPr lang="de-DE" sz="2000" dirty="0" smtClean="0"/>
              <a:t>	 </a:t>
            </a:r>
          </a:p>
          <a:p>
            <a:pPr marL="457200" indent="-457200">
              <a:tabLst>
                <a:tab pos="625475" algn="l"/>
              </a:tabLst>
            </a:pPr>
            <a:r>
              <a:rPr lang="de-DE" sz="2000" dirty="0" smtClean="0"/>
              <a:t>		</a:t>
            </a:r>
          </a:p>
          <a:p>
            <a:pPr marL="457200" indent="-457200">
              <a:tabLst>
                <a:tab pos="625475" algn="l"/>
              </a:tabLst>
            </a:pPr>
            <a:r>
              <a:rPr lang="de-DE" sz="2000" dirty="0" smtClean="0"/>
              <a:t>	</a:t>
            </a:r>
          </a:p>
          <a:p>
            <a:pPr marL="457200" indent="-457200">
              <a:tabLst>
                <a:tab pos="447675" algn="l"/>
              </a:tabLst>
            </a:pPr>
            <a:r>
              <a:rPr lang="de-DE" sz="2000" dirty="0" smtClean="0"/>
              <a:t>	</a:t>
            </a:r>
          </a:p>
          <a:p>
            <a:pPr marL="457200" indent="-457200">
              <a:tabLst>
                <a:tab pos="447675" algn="l"/>
              </a:tabLst>
            </a:pPr>
            <a:r>
              <a:rPr lang="de-DE" sz="2000" dirty="0" smtClean="0"/>
              <a:t>	</a:t>
            </a:r>
          </a:p>
          <a:p>
            <a:pPr marL="457200" indent="-457200">
              <a:tabLst>
                <a:tab pos="447675" algn="l"/>
              </a:tabLst>
            </a:pPr>
            <a:r>
              <a:rPr lang="de-DE" sz="2000" dirty="0" smtClean="0"/>
              <a:t>	</a:t>
            </a:r>
          </a:p>
          <a:p>
            <a:pPr lvl="1"/>
            <a:endParaRPr lang="de-DE" sz="2000" dirty="0" smtClean="0"/>
          </a:p>
          <a:p>
            <a:pPr algn="ctr">
              <a:spcBef>
                <a:spcPct val="50000"/>
              </a:spcBef>
            </a:pPr>
            <a:endParaRPr lang="de-DE" sz="1200" b="1" dirty="0" smtClean="0"/>
          </a:p>
          <a:p>
            <a:pPr algn="ctr">
              <a:spcBef>
                <a:spcPct val="50000"/>
              </a:spcBef>
            </a:pPr>
            <a:endParaRPr lang="de-DE" sz="1200" dirty="0"/>
          </a:p>
        </p:txBody>
      </p:sp>
      <p:sp>
        <p:nvSpPr>
          <p:cNvPr id="10" name="Rechteck 9"/>
          <p:cNvSpPr/>
          <p:nvPr/>
        </p:nvSpPr>
        <p:spPr>
          <a:xfrm>
            <a:off x="755576" y="2564904"/>
            <a:ext cx="7704856" cy="1569660"/>
          </a:xfrm>
          <a:prstGeom prst="rect">
            <a:avLst/>
          </a:prstGeom>
        </p:spPr>
        <p:txBody>
          <a:bodyPr wrap="square">
            <a:spAutoFit/>
          </a:bodyPr>
          <a:lstStyle/>
          <a:p>
            <a:pPr>
              <a:spcBef>
                <a:spcPct val="50000"/>
              </a:spcBef>
            </a:pPr>
            <a:endParaRPr lang="de-DE" dirty="0" smtClean="0"/>
          </a:p>
          <a:p>
            <a:pPr algn="ctr">
              <a:spcBef>
                <a:spcPct val="50000"/>
              </a:spcBef>
            </a:pPr>
            <a:endParaRPr lang="de-DE" dirty="0"/>
          </a:p>
          <a:p>
            <a:pPr>
              <a:spcBef>
                <a:spcPct val="50000"/>
              </a:spcBef>
            </a:pPr>
            <a:endParaRPr lang="de-DE" dirty="0"/>
          </a:p>
        </p:txBody>
      </p:sp>
      <p:sp>
        <p:nvSpPr>
          <p:cNvPr id="11" name="Textfeld 10"/>
          <p:cNvSpPr txBox="1"/>
          <p:nvPr/>
        </p:nvSpPr>
        <p:spPr>
          <a:xfrm>
            <a:off x="1835696" y="1196752"/>
            <a:ext cx="261610" cy="1200329"/>
          </a:xfrm>
          <a:prstGeom prst="rect">
            <a:avLst/>
          </a:prstGeom>
          <a:noFill/>
        </p:spPr>
        <p:txBody>
          <a:bodyPr wrap="none" rtlCol="0">
            <a:spAutoFit/>
          </a:bodyPr>
          <a:lstStyle/>
          <a:p>
            <a:endParaRPr lang="de-DE" dirty="0" smtClean="0"/>
          </a:p>
          <a:p>
            <a:endParaRPr lang="de-DE" dirty="0" smtClean="0"/>
          </a:p>
          <a:p>
            <a:r>
              <a:rPr lang="de-DE" dirty="0" smtClean="0"/>
              <a:t> </a:t>
            </a:r>
            <a:endParaRPr lang="de-DE" dirty="0"/>
          </a:p>
        </p:txBody>
      </p:sp>
      <p:sp>
        <p:nvSpPr>
          <p:cNvPr id="14" name="Textfeld 13"/>
          <p:cNvSpPr txBox="1"/>
          <p:nvPr/>
        </p:nvSpPr>
        <p:spPr>
          <a:xfrm>
            <a:off x="1691680" y="620688"/>
            <a:ext cx="4785284" cy="461665"/>
          </a:xfrm>
          <a:prstGeom prst="rect">
            <a:avLst/>
          </a:prstGeom>
          <a:noFill/>
          <a:ln>
            <a:solidFill>
              <a:schemeClr val="tx1"/>
            </a:solidFill>
          </a:ln>
        </p:spPr>
        <p:txBody>
          <a:bodyPr wrap="none" rtlCol="0">
            <a:spAutoFit/>
          </a:bodyPr>
          <a:lstStyle/>
          <a:p>
            <a:r>
              <a:rPr lang="de-DE" dirty="0" smtClean="0"/>
              <a:t>Informationen: Sportförderrichtlinien</a:t>
            </a:r>
            <a:endParaRPr lang="de-DE" dirty="0"/>
          </a:p>
        </p:txBody>
      </p:sp>
      <p:sp>
        <p:nvSpPr>
          <p:cNvPr id="12" name="Foliennummernplatzhalter 11"/>
          <p:cNvSpPr>
            <a:spLocks noGrp="1"/>
          </p:cNvSpPr>
          <p:nvPr>
            <p:ph type="sldNum" sz="quarter" idx="12"/>
          </p:nvPr>
        </p:nvSpPr>
        <p:spPr/>
        <p:txBody>
          <a:bodyPr/>
          <a:lstStyle/>
          <a:p>
            <a:fld id="{930D1A4C-3AC6-4D1F-BAF8-E1B9DEC48037}" type="slidenum">
              <a:rPr lang="de-DE" smtClean="0"/>
              <a:pPr/>
              <a:t>9</a:t>
            </a:fld>
            <a:endParaRPr lang="de-DE"/>
          </a:p>
        </p:txBody>
      </p:sp>
    </p:spTree>
  </p:cSld>
  <p:clrMapOvr>
    <a:masterClrMapping/>
  </p:clrMapOvr>
  <p:transition>
    <p:cover dir="d"/>
  </p:transition>
  <p:timing>
    <p:tnLst>
      <p:par>
        <p:cTn id="1" dur="indefinite" restart="never" nodeType="tmRoot"/>
      </p:par>
    </p:tnLst>
  </p:timing>
</p:sld>
</file>

<file path=ppt/theme/theme1.xml><?xml version="1.0" encoding="utf-8"?>
<a:theme xmlns:a="http://schemas.openxmlformats.org/drawingml/2006/main" name="Larissa-Design">
  <a:themeElements>
    <a:clrScheme name="">
      <a:dk1>
        <a:srgbClr val="000000"/>
      </a:dk1>
      <a:lt1>
        <a:srgbClr val="FF6600"/>
      </a:lt1>
      <a:dk2>
        <a:srgbClr val="000000"/>
      </a:dk2>
      <a:lt2>
        <a:srgbClr val="808080"/>
      </a:lt2>
      <a:accent1>
        <a:srgbClr val="00CC99"/>
      </a:accent1>
      <a:accent2>
        <a:srgbClr val="3333CC"/>
      </a:accent2>
      <a:accent3>
        <a:srgbClr val="FFB8AA"/>
      </a:accent3>
      <a:accent4>
        <a:srgbClr val="000000"/>
      </a:accent4>
      <a:accent5>
        <a:srgbClr val="AAE2CA"/>
      </a:accent5>
      <a:accent6>
        <a:srgbClr val="2D2DB9"/>
      </a:accent6>
      <a:hlink>
        <a:srgbClr val="CCCCFF"/>
      </a:hlink>
      <a:folHlink>
        <a:srgbClr val="B2B2B2"/>
      </a:folHlink>
    </a:clrScheme>
    <a:fontScheme name="Larissa-Design">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Larissa-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arissa-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arissa-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arissa-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arissa-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arissa-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arissa-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987</Words>
  <Application>Microsoft Office PowerPoint</Application>
  <PresentationFormat>Bildschirmpräsentation (4:3)</PresentationFormat>
  <Paragraphs>603</Paragraphs>
  <Slides>34</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34</vt:i4>
      </vt:variant>
    </vt:vector>
  </HeadingPairs>
  <TitlesOfParts>
    <vt:vector size="37" baseType="lpstr">
      <vt:lpstr>Arial</vt:lpstr>
      <vt:lpstr>Times New Roman</vt:lpstr>
      <vt:lpstr>Larissa-Design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Markt Garmisch-Partenkirchen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Kein Folientitel</dc:title>
  <dc:creator>Rathaus</dc:creator>
  <cp:lastModifiedBy>Beutel Ines</cp:lastModifiedBy>
  <cp:revision>420</cp:revision>
  <cp:lastPrinted>2021-02-09T13:33:43Z</cp:lastPrinted>
  <dcterms:created xsi:type="dcterms:W3CDTF">2001-05-17T14:19:27Z</dcterms:created>
  <dcterms:modified xsi:type="dcterms:W3CDTF">2021-04-26T07:24:12Z</dcterms:modified>
</cp:coreProperties>
</file>